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10" r:id="rId3"/>
    <p:sldId id="263" r:id="rId4"/>
    <p:sldId id="282" r:id="rId5"/>
    <p:sldId id="287" r:id="rId6"/>
    <p:sldId id="308" r:id="rId7"/>
    <p:sldId id="311" r:id="rId8"/>
    <p:sldId id="288" r:id="rId9"/>
    <p:sldId id="281" r:id="rId10"/>
    <p:sldId id="312" r:id="rId11"/>
    <p:sldId id="307" r:id="rId12"/>
    <p:sldId id="305" r:id="rId13"/>
    <p:sldId id="306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974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1" autoAdjust="0"/>
    <p:restoredTop sz="94660"/>
  </p:normalViewPr>
  <p:slideViewPr>
    <p:cSldViewPr snapToGrid="0">
      <p:cViewPr varScale="1">
        <p:scale>
          <a:sx n="62" d="100"/>
          <a:sy n="62" d="100"/>
        </p:scale>
        <p:origin x="44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C72F57-DF28-8D80-6583-A435421CE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4BACA77-8E85-EA63-7C37-D1DE88CD33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0242B7-8E8B-4D17-0DC6-B55CC04D1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4ABFFB-EBA4-9E6F-A91E-C50276AA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4F5F0C1-6579-72AE-C093-180411589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14714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C29E60-55DB-E2C3-A139-8AFE81B58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A914C77-6E82-64A2-960D-AC78F3628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72A98E4-D28F-D935-F7F3-D87324A6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C4D76AE-DD33-B0A3-E24B-80EEB6E75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B7AA37-2722-9A84-BFD0-679AE7E10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602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50C94D-BF80-B35E-C683-A15B47EE7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F86C455-58EF-6A2D-8BFF-FF76136A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3DC1E5B-298F-B1D5-CE13-4B6A5674C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2469B13-815F-BFEC-A444-CA9F4FC1B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C6C7897-B399-32F3-A67C-02409D17B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0095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344069-3AD8-66CB-F727-7C4020C62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7B7D702-D9A7-FF93-E4EE-5C9C1A6188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58F2D59-7147-98F8-1F52-D204AB6B7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8F73B43-2CD4-5221-B5F0-9B44CA4E9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D5C2758-2C41-F180-16D8-E2F57569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688F3C3-AF6A-8033-BA54-E5C484EFD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271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9C56FA-4E79-D3B1-29C1-20D01C7A4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9753A96-9BCA-E159-28A1-A47FC887BB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B7D09C0-8C1E-05AF-CFB3-83C56D541F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51E4B32-7DD6-FB58-00DF-F87C97DC43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DDD995D0-DD9A-5455-7593-1E45C13D89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DB6DE313-2DA4-075C-6D0D-BC2084BE7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72470A6A-F274-EDCB-F774-96FA9FF61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A4FC6EFC-17A7-3C8E-C441-F1D5BD219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1467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4C12F1-6850-DAF6-7B7D-F57BD3A6C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D9CEEE5-F3EC-D7AC-8B70-91A0F99B4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3FB834A3-24EA-8861-8372-103F42175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0C3757E-E2B5-9CF3-F4F6-7C6616CED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6841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9AB346D-7CC4-10CF-B49A-39776BE7E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B05CEA0-D8CA-2716-CF63-DE50D76C0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C7A52CA-E80A-535A-DD54-608A03B55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8577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0027C3-B488-0A5E-F9B3-657FEB9F8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5AC39B-66DD-F606-6C04-8F639FF87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8B9E3E2-3935-4D50-235B-5096596DE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FEF9728-2543-09AE-996B-5CE0A035A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661E688-2907-55D3-FE08-F2276F03A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9DCA6DE-AB10-D568-B442-69D85CE09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78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E5196A-1DC9-1C6E-D7F0-DC2A8DEF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911707-93E7-B472-C8B6-DE1AA22C43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DF41FF5-7F60-D03E-93E0-BAD129A67F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C0CE0D4-7BA0-8469-EDD9-37D6BE580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E4230E9-AD47-15DD-0873-907243B06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275E69C-9929-E492-0294-39C10D3C0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6180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82432-BF68-07CD-3182-85CED0FFB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C4BC110-8999-FA8F-80D3-546A8490BD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CECAA61-10FA-8F87-441A-8CBEAEFFE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EE9B3E-248D-1A79-7213-9BF1DF24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33B0AC2-7FC9-D447-12EE-EEC0D6FB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7456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A8CAC84-146B-A1FA-F577-3C959B257B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E6FB3AA-F34E-C7B7-4020-608A01FDD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28E5546-378B-4297-ED12-BF5ED2F41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8306EB0-324B-96FB-DC65-1170326C7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E1F8F4-90F2-F862-960A-14EBD3651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964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Social media aankondig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orange lines&#10;&#10;Description automatically generated">
            <a:extLst>
              <a:ext uri="{FF2B5EF4-FFF2-40B4-BE49-F238E27FC236}">
                <a16:creationId xmlns:a16="http://schemas.microsoft.com/office/drawing/2014/main" id="{0EB9D40E-6536-2980-4BA5-42030A7F38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192" y="0"/>
            <a:ext cx="12261846" cy="6897288"/>
          </a:xfrm>
          <a:prstGeom prst="rect">
            <a:avLst/>
          </a:prstGeom>
        </p:spPr>
      </p:pic>
      <p:pic>
        <p:nvPicPr>
          <p:cNvPr id="4" name="Picture 3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FBF24F15-1436-C49A-D2BC-22C5AF861FA9}"/>
              </a:ext>
            </a:extLst>
          </p:cNvPr>
          <p:cNvPicPr>
            <a:picLocks/>
          </p:cNvPicPr>
          <p:nvPr userDrawn="1"/>
        </p:nvPicPr>
        <p:blipFill rotWithShape="1">
          <a:blip r:embed="rId3"/>
          <a:srcRect l="1836" r="31497"/>
          <a:stretch/>
        </p:blipFill>
        <p:spPr>
          <a:xfrm>
            <a:off x="918422" y="897274"/>
            <a:ext cx="5065030" cy="5066204"/>
          </a:xfrm>
          <a:prstGeom prst="ellipse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041C11D-E4C2-44C0-66F7-0889A575C4B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33364" y="895898"/>
            <a:ext cx="5038743" cy="5066203"/>
          </a:xfrm>
          <a:prstGeom prst="ellipse">
            <a:avLst/>
          </a:prstGeom>
        </p:spPr>
        <p:txBody>
          <a:bodyPr anchor="ctr"/>
          <a:lstStyle>
            <a:lvl1pPr algn="ctr" rtl="0">
              <a:defRPr>
                <a:solidFill>
                  <a:schemeClr val="bg1"/>
                </a:solidFill>
              </a:defRPr>
            </a:lvl1pPr>
          </a:lstStyle>
          <a:p>
            <a:endParaRPr lang="en-NL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4E2877E-A9BB-46FD-BB82-2C76333C1D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65000" y="4495081"/>
            <a:ext cx="3755838" cy="34925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Tijd</a:t>
            </a:r>
            <a:endParaRPr lang="en-NL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C5062702-FA32-3D92-296C-72105F9C135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65000" y="508607"/>
            <a:ext cx="4683760" cy="1528311"/>
          </a:xfrm>
        </p:spPr>
        <p:txBody>
          <a:bodyPr anchor="b">
            <a:normAutofit/>
          </a:bodyPr>
          <a:lstStyle>
            <a:lvl1pPr algn="l">
              <a:defRPr sz="3400" b="1" i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GB" dirty="0"/>
              <a:t>Titel van de presentatie</a:t>
            </a:r>
            <a:endParaRPr lang="nl-NL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113EACA1-6049-BFAC-383E-BEACBE4EAFC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65000" y="2454378"/>
            <a:ext cx="4683760" cy="610193"/>
          </a:xfr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Subtitel</a:t>
            </a:r>
            <a:endParaRPr lang="nl-NL" dirty="0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BCD3CE0-03A1-4AA3-51E8-6F3332CFC7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65536" y="4130568"/>
            <a:ext cx="3761738" cy="54946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Datum</a:t>
            </a:r>
            <a:endParaRPr lang="nl-NL" noProof="0" dirty="0"/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843CC0AA-8AB6-45DF-3E69-E217DFD962AD}"/>
              </a:ext>
            </a:extLst>
          </p:cNvPr>
          <p:cNvSpPr txBox="1"/>
          <p:nvPr userDrawn="1"/>
        </p:nvSpPr>
        <p:spPr>
          <a:xfrm>
            <a:off x="6559608" y="402799"/>
            <a:ext cx="37612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b="1" dirty="0">
                <a:solidFill>
                  <a:schemeClr val="bg1"/>
                </a:solidFill>
              </a:rPr>
              <a:t>WEBINAR</a:t>
            </a:r>
          </a:p>
        </p:txBody>
      </p:sp>
      <p:pic>
        <p:nvPicPr>
          <p:cNvPr id="8" name="Afbeelding 7" descr="Afbeelding met Lettertype, schermopname, Graphics, cirkel&#10;&#10;Automatisch gegenereerde beschrijving">
            <a:extLst>
              <a:ext uri="{FF2B5EF4-FFF2-40B4-BE49-F238E27FC236}">
                <a16:creationId xmlns:a16="http://schemas.microsoft.com/office/drawing/2014/main" id="{1B14E16F-0A1B-2804-523C-F9D5E7E882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1783" y="5905468"/>
            <a:ext cx="2379875" cy="874555"/>
          </a:xfrm>
          <a:prstGeom prst="rect">
            <a:avLst/>
          </a:prstGeom>
        </p:spPr>
      </p:pic>
      <p:sp>
        <p:nvSpPr>
          <p:cNvPr id="12" name="Tijdelijke aanduiding voor afbeelding 12">
            <a:extLst>
              <a:ext uri="{FF2B5EF4-FFF2-40B4-BE49-F238E27FC236}">
                <a16:creationId xmlns:a16="http://schemas.microsoft.com/office/drawing/2014/main" id="{AE8B197D-F8AD-F600-8510-C7BD78AF05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9434198" y="5878964"/>
            <a:ext cx="2581401" cy="882479"/>
          </a:xfrm>
        </p:spPr>
        <p:txBody>
          <a:bodyPr/>
          <a:lstStyle/>
          <a:p>
            <a:r>
              <a:rPr lang="nl-NL" dirty="0"/>
              <a:t>Logo 3</a:t>
            </a:r>
          </a:p>
        </p:txBody>
      </p:sp>
    </p:spTree>
    <p:extLst>
      <p:ext uri="{BB962C8B-B14F-4D97-AF65-F5344CB8AC3E}">
        <p14:creationId xmlns:p14="http://schemas.microsoft.com/office/powerpoint/2010/main" val="1934507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A2A791-268C-B452-FBA3-9FE294F096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0788" y="6050564"/>
            <a:ext cx="1711169" cy="628819"/>
          </a:xfrm>
          <a:prstGeom prst="rect">
            <a:avLst/>
          </a:prstGeom>
        </p:spPr>
      </p:pic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925D3923-FEDF-C10A-6DD1-27DDF1E4E3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5353" y="6338087"/>
            <a:ext cx="4452119" cy="349250"/>
          </a:xfrm>
        </p:spPr>
        <p:txBody>
          <a:bodyPr>
            <a:noAutofit/>
          </a:bodyPr>
          <a:lstStyle>
            <a:lvl1pPr marL="0" indent="0">
              <a:buNone/>
              <a:tabLst>
                <a:tab pos="525463" algn="l"/>
              </a:tabLst>
              <a:defRPr sz="1400">
                <a:solidFill>
                  <a:srgbClr val="003974"/>
                </a:solidFill>
              </a:defRPr>
            </a:lvl1pPr>
          </a:lstStyle>
          <a:p>
            <a:pPr lvl="0"/>
            <a:r>
              <a:rPr lang="en-GB" dirty="0"/>
              <a:t>1. 	</a:t>
            </a:r>
            <a:r>
              <a:rPr lang="en-GB" dirty="0" err="1"/>
              <a:t>Invoegen</a:t>
            </a:r>
            <a:r>
              <a:rPr lang="en-GB" dirty="0"/>
              <a:t> | </a:t>
            </a:r>
            <a:r>
              <a:rPr lang="en-GB" dirty="0" err="1"/>
              <a:t>Koptekst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voettekst</a:t>
            </a:r>
            <a:endParaRPr lang="en-NL" dirty="0"/>
          </a:p>
        </p:txBody>
      </p:sp>
      <p:pic>
        <p:nvPicPr>
          <p:cNvPr id="14" name="Picture 13" descr="A logo with blue and orange circles&#10;&#10;Description automatically generated">
            <a:extLst>
              <a:ext uri="{FF2B5EF4-FFF2-40B4-BE49-F238E27FC236}">
                <a16:creationId xmlns:a16="http://schemas.microsoft.com/office/drawing/2014/main" id="{F9263298-2C2E-C243-D9F2-984B35EC67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9799" y="160325"/>
            <a:ext cx="2140527" cy="1047080"/>
          </a:xfrm>
          <a:prstGeom prst="rect">
            <a:avLst/>
          </a:prstGeom>
        </p:spPr>
      </p:pic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78F1D5B-9386-F8E3-4849-355503F719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7" y="683866"/>
            <a:ext cx="5941267" cy="523539"/>
          </a:xfrm>
        </p:spPr>
        <p:txBody>
          <a:bodyPr>
            <a:normAutofit/>
          </a:bodyPr>
          <a:lstStyle>
            <a:lvl1pPr marL="0" indent="0">
              <a:buNone/>
              <a:defRPr sz="3400" b="1">
                <a:solidFill>
                  <a:srgbClr val="003974"/>
                </a:solidFill>
              </a:defRPr>
            </a:lvl1pPr>
          </a:lstStyle>
          <a:p>
            <a:pPr lvl="0"/>
            <a:r>
              <a:rPr lang="en-GB" dirty="0" err="1"/>
              <a:t>Voeg</a:t>
            </a:r>
            <a:r>
              <a:rPr lang="en-GB" dirty="0"/>
              <a:t> </a:t>
            </a:r>
            <a:r>
              <a:rPr lang="en-GB" dirty="0" err="1"/>
              <a:t>hier</a:t>
            </a:r>
            <a:r>
              <a:rPr lang="en-GB" dirty="0"/>
              <a:t> </a:t>
            </a:r>
            <a:r>
              <a:rPr lang="en-GB" dirty="0" err="1"/>
              <a:t>titel</a:t>
            </a:r>
            <a:r>
              <a:rPr lang="en-GB" dirty="0"/>
              <a:t> in</a:t>
            </a:r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24127B56-A641-F165-0035-8CFFB3D9E34B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9788" y="1449388"/>
            <a:ext cx="9359900" cy="4464050"/>
          </a:xfrm>
        </p:spPr>
        <p:txBody>
          <a:bodyPr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lang="en-NL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626D7FE6-1F06-251C-C4F3-E0178ADC5302}"/>
              </a:ext>
            </a:extLst>
          </p:cNvPr>
          <p:cNvSpPr txBox="1"/>
          <p:nvPr/>
        </p:nvSpPr>
        <p:spPr>
          <a:xfrm>
            <a:off x="12722075" y="-994636"/>
            <a:ext cx="3470987" cy="9787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Gebruik de tabel hiernaast als voorbeeld voor je eigen tabel.</a:t>
            </a:r>
            <a:br>
              <a:rPr lang="nl-NL" dirty="0"/>
            </a:br>
            <a:br>
              <a:rPr lang="nl-NL" dirty="0"/>
            </a:br>
            <a:r>
              <a:rPr lang="nl-NL" dirty="0"/>
              <a:t>Dit kan als volgt: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Vervang de huidige tekst door je eigen tekst.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Extra rijen of kolommen nodig? Klik je met de rechter muisknop op de tabel. Met de optie “invoegen” zorg je voor extra rijen of kolommen.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0" indent="0">
              <a:buFont typeface="+mj-lt"/>
              <a:buNone/>
            </a:pPr>
            <a:r>
              <a:rPr lang="nl-NL" dirty="0"/>
              <a:t>Een andere optie is om de stijl van de voorbeeld tabel te kopiëren naar een bestaande tabel: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Selecteer de voorbeeld tabel.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Klik in het eerste tabblad van PowerPoint op icoontje dat je hier onder ziet. Je vindt dit icoontje naast het “plakken” icoon aan de linkerzijde.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Selecteer nu de tabel waarop je de stijl wilt toepassen.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Wanneer je de stappen zoals hierboven beschreven exact zo toepast wordt de gewenste stijl nu toegepast op de tabel.</a:t>
            </a:r>
          </a:p>
        </p:txBody>
      </p:sp>
      <p:pic>
        <p:nvPicPr>
          <p:cNvPr id="25" name="Afbeelding 24">
            <a:extLst>
              <a:ext uri="{FF2B5EF4-FFF2-40B4-BE49-F238E27FC236}">
                <a16:creationId xmlns:a16="http://schemas.microsoft.com/office/drawing/2014/main" id="{2CB632A8-BC68-16B5-4058-52F921FCEC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3160225" y="5010937"/>
            <a:ext cx="6540500" cy="1676400"/>
          </a:xfrm>
          <a:prstGeom prst="rect">
            <a:avLst/>
          </a:prstGeom>
        </p:spPr>
      </p:pic>
      <p:cxnSp>
        <p:nvCxnSpPr>
          <p:cNvPr id="26" name="Rechte verbindingslijn met pijl 25">
            <a:extLst>
              <a:ext uri="{FF2B5EF4-FFF2-40B4-BE49-F238E27FC236}">
                <a16:creationId xmlns:a16="http://schemas.microsoft.com/office/drawing/2014/main" id="{9DC2B63D-AC90-A661-A7B5-976EA40BF944}"/>
              </a:ext>
            </a:extLst>
          </p:cNvPr>
          <p:cNvCxnSpPr/>
          <p:nvPr userDrawn="1"/>
        </p:nvCxnSpPr>
        <p:spPr>
          <a:xfrm>
            <a:off x="13304070" y="5773949"/>
            <a:ext cx="649125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2" name="Picture 3" descr="A line of colored wires&#10;&#10;Description automatically generated with medium confidence">
            <a:extLst>
              <a:ext uri="{FF2B5EF4-FFF2-40B4-BE49-F238E27FC236}">
                <a16:creationId xmlns:a16="http://schemas.microsoft.com/office/drawing/2014/main" id="{6300B429-10FE-3CA8-BA20-D9B95D789D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09497">
            <a:off x="7368821" y="-3126579"/>
            <a:ext cx="6528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6858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, Content &amp;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139099-3BAC-6FC2-376E-F49C22AC7351}"/>
              </a:ext>
            </a:extLst>
          </p:cNvPr>
          <p:cNvSpPr/>
          <p:nvPr userDrawn="1"/>
        </p:nvSpPr>
        <p:spPr>
          <a:xfrm>
            <a:off x="5150224" y="-1"/>
            <a:ext cx="7041776" cy="6858001"/>
          </a:xfrm>
          <a:prstGeom prst="rect">
            <a:avLst/>
          </a:prstGeom>
          <a:solidFill>
            <a:schemeClr val="accent5">
              <a:alpha val="3982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2957E5E4-0B02-BD27-43EB-EEE0A7F0E956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5150223" y="1016000"/>
            <a:ext cx="6624264" cy="4789488"/>
          </a:xfrm>
        </p:spPr>
        <p:txBody>
          <a:bodyPr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endParaRPr lang="en-NL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A2A791-268C-B452-FBA3-9FE294F096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0788" y="6050564"/>
            <a:ext cx="1711169" cy="628819"/>
          </a:xfrm>
          <a:prstGeom prst="rect">
            <a:avLst/>
          </a:prstGeom>
        </p:spPr>
      </p:pic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925D3923-FEDF-C10A-6DD1-27DDF1E4E3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5353" y="6338087"/>
            <a:ext cx="4452119" cy="349250"/>
          </a:xfrm>
        </p:spPr>
        <p:txBody>
          <a:bodyPr>
            <a:noAutofit/>
          </a:bodyPr>
          <a:lstStyle>
            <a:lvl1pPr marL="0" indent="0">
              <a:buNone/>
              <a:tabLst>
                <a:tab pos="525463" algn="l"/>
              </a:tabLst>
              <a:defRPr sz="1400">
                <a:solidFill>
                  <a:srgbClr val="003974"/>
                </a:solidFill>
              </a:defRPr>
            </a:lvl1pPr>
          </a:lstStyle>
          <a:p>
            <a:pPr lvl="0"/>
            <a:r>
              <a:rPr lang="en-GB"/>
              <a:t>1. 	</a:t>
            </a:r>
            <a:r>
              <a:rPr lang="en-GB" err="1"/>
              <a:t>Invoegen</a:t>
            </a:r>
            <a:r>
              <a:rPr lang="en-GB"/>
              <a:t> | </a:t>
            </a:r>
            <a:r>
              <a:rPr lang="en-GB" err="1"/>
              <a:t>Koptekst</a:t>
            </a:r>
            <a:r>
              <a:rPr lang="en-GB"/>
              <a:t> </a:t>
            </a:r>
            <a:r>
              <a:rPr lang="en-GB" err="1"/>
              <a:t>en</a:t>
            </a:r>
            <a:r>
              <a:rPr lang="en-GB"/>
              <a:t> </a:t>
            </a:r>
            <a:r>
              <a:rPr lang="en-GB" err="1"/>
              <a:t>voettekst</a:t>
            </a:r>
            <a:endParaRPr lang="en-NL"/>
          </a:p>
        </p:txBody>
      </p:sp>
      <p:pic>
        <p:nvPicPr>
          <p:cNvPr id="14" name="Picture 13" descr="A logo with blue and orange circles&#10;&#10;Description automatically generated">
            <a:extLst>
              <a:ext uri="{FF2B5EF4-FFF2-40B4-BE49-F238E27FC236}">
                <a16:creationId xmlns:a16="http://schemas.microsoft.com/office/drawing/2014/main" id="{F9263298-2C2E-C243-D9F2-984B35EC67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9799" y="160325"/>
            <a:ext cx="2140527" cy="1047080"/>
          </a:xfrm>
          <a:prstGeom prst="rect">
            <a:avLst/>
          </a:prstGeom>
        </p:spPr>
      </p:pic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78F1D5B-9386-F8E3-4849-355503F719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7" y="683866"/>
            <a:ext cx="3986855" cy="523539"/>
          </a:xfrm>
        </p:spPr>
        <p:txBody>
          <a:bodyPr>
            <a:normAutofit/>
          </a:bodyPr>
          <a:lstStyle>
            <a:lvl1pPr marL="0" indent="0">
              <a:buNone/>
              <a:defRPr sz="3400" b="1">
                <a:solidFill>
                  <a:srgbClr val="003974"/>
                </a:solidFill>
              </a:defRPr>
            </a:lvl1pPr>
          </a:lstStyle>
          <a:p>
            <a:pPr lvl="0"/>
            <a:r>
              <a:rPr lang="en-GB" err="1"/>
              <a:t>Voeg</a:t>
            </a:r>
            <a:r>
              <a:rPr lang="en-GB"/>
              <a:t> </a:t>
            </a:r>
            <a:r>
              <a:rPr lang="en-GB" err="1"/>
              <a:t>hier</a:t>
            </a:r>
            <a:r>
              <a:rPr lang="en-GB"/>
              <a:t> </a:t>
            </a:r>
            <a:r>
              <a:rPr lang="en-GB" err="1"/>
              <a:t>titel</a:t>
            </a:r>
            <a:r>
              <a:rPr lang="en-GB"/>
              <a:t> in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B5AA8ECD-A4DC-5D90-522D-D46A672D77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371600"/>
            <a:ext cx="3986855" cy="4433887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 noProof="0" err="1"/>
              <a:t>Bullet</a:t>
            </a:r>
            <a:endParaRPr lang="nl-NL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CF5EC760-1BCD-BCDF-C27F-122F63654FB0}"/>
              </a:ext>
            </a:extLst>
          </p:cNvPr>
          <p:cNvGrpSpPr/>
          <p:nvPr userDrawn="1"/>
        </p:nvGrpSpPr>
        <p:grpSpPr>
          <a:xfrm>
            <a:off x="12722075" y="-994636"/>
            <a:ext cx="4646144" cy="9722857"/>
            <a:chOff x="12764278" y="1380931"/>
            <a:chExt cx="4646144" cy="9719886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A945A279-5382-A2BF-81FB-90E1D0A0287E}"/>
                </a:ext>
              </a:extLst>
            </p:cNvPr>
            <p:cNvSpPr txBox="1"/>
            <p:nvPr/>
          </p:nvSpPr>
          <p:spPr>
            <a:xfrm>
              <a:off x="12764278" y="1380931"/>
              <a:ext cx="3470987" cy="923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/>
                <a:t>Wanneer je een grafiek invoegt kun je het grafiek type wijzigen. Kies voor het grafieksjabloon:</a:t>
              </a:r>
            </a:p>
          </p:txBody>
        </p:sp>
        <p:pic>
          <p:nvPicPr>
            <p:cNvPr id="6" name="Tijdelijke aanduiding voor grafiek 19">
              <a:extLst>
                <a:ext uri="{FF2B5EF4-FFF2-40B4-BE49-F238E27FC236}">
                  <a16:creationId xmlns:a16="http://schemas.microsoft.com/office/drawing/2014/main" id="{631413A4-3BAC-FC7E-DA7C-8CB5B508D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12371" y="2584110"/>
              <a:ext cx="1612900" cy="2882900"/>
            </a:xfrm>
            <a:prstGeom prst="rect">
              <a:avLst/>
            </a:prstGeom>
          </p:spPr>
        </p:pic>
        <p:cxnSp>
          <p:nvCxnSpPr>
            <p:cNvPr id="7" name="Rechte verbindingslijn met pijl 6">
              <a:extLst>
                <a:ext uri="{FF2B5EF4-FFF2-40B4-BE49-F238E27FC236}">
                  <a16:creationId xmlns:a16="http://schemas.microsoft.com/office/drawing/2014/main" id="{2C23C7F2-6BE5-3304-882F-DB72C9912578}"/>
                </a:ext>
              </a:extLst>
            </p:cNvPr>
            <p:cNvCxnSpPr/>
            <p:nvPr/>
          </p:nvCxnSpPr>
          <p:spPr>
            <a:xfrm>
              <a:off x="13193873" y="5309865"/>
              <a:ext cx="649125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Tekstvak 7">
              <a:extLst>
                <a:ext uri="{FF2B5EF4-FFF2-40B4-BE49-F238E27FC236}">
                  <a16:creationId xmlns:a16="http://schemas.microsoft.com/office/drawing/2014/main" id="{D8D72E0E-E882-BDF8-A3C0-F79152A4E0B9}"/>
                </a:ext>
              </a:extLst>
            </p:cNvPr>
            <p:cNvSpPr txBox="1"/>
            <p:nvPr/>
          </p:nvSpPr>
          <p:spPr>
            <a:xfrm>
              <a:off x="12764278" y="5747141"/>
              <a:ext cx="4646144" cy="53536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/>
                <a:t>Er verschijnt een Excel pop-up.</a:t>
              </a:r>
              <a:br>
                <a:rPr lang="nl-NL"/>
              </a:br>
              <a:r>
                <a:rPr lang="nl-NL"/>
                <a:t>In de Excel tabel plaats je je data.</a:t>
              </a:r>
            </a:p>
            <a:p>
              <a:r>
                <a:rPr lang="nl-NL"/>
                <a:t>Sluit Excel af en bekijk de grafiek in PowerPoint.</a:t>
              </a:r>
            </a:p>
            <a:p>
              <a:endParaRPr lang="nl-NL"/>
            </a:p>
            <a:p>
              <a:r>
                <a:rPr lang="nl-NL" b="1"/>
                <a:t>Uiterlijk aanpassen?</a:t>
              </a:r>
              <a:br>
                <a:rPr lang="nl-NL"/>
              </a:br>
              <a:r>
                <a:rPr lang="nl-NL"/>
                <a:t>Door de grafiek te selecteren verschijnen</a:t>
              </a:r>
            </a:p>
            <a:p>
              <a:r>
                <a:rPr lang="nl-NL"/>
                <a:t>ontwerpopties in de bovenste balk van</a:t>
              </a:r>
              <a:br>
                <a:rPr lang="nl-NL"/>
              </a:br>
              <a:r>
                <a:rPr lang="nl-NL"/>
                <a:t>PowerPoint.</a:t>
              </a:r>
            </a:p>
            <a:p>
              <a:endParaRPr lang="nl-NL"/>
            </a:p>
            <a:p>
              <a:r>
                <a:rPr lang="nl-NL" b="1"/>
                <a:t>Data aanpassen?</a:t>
              </a:r>
            </a:p>
            <a:p>
              <a:r>
                <a:rPr lang="nl-NL"/>
                <a:t>Selecteer de grafiek en gebruik </a:t>
              </a:r>
            </a:p>
            <a:p>
              <a:r>
                <a:rPr lang="nl-NL"/>
                <a:t>de knoppen in de bovenste balk</a:t>
              </a:r>
              <a:br>
                <a:rPr lang="nl-NL"/>
              </a:br>
              <a:r>
                <a:rPr lang="nl-NL"/>
                <a:t>om terug te gaan naar Excel:</a:t>
              </a:r>
            </a:p>
            <a:p>
              <a:endParaRPr lang="nl-NL"/>
            </a:p>
            <a:p>
              <a:endParaRPr lang="nl-NL"/>
            </a:p>
            <a:p>
              <a:endParaRPr lang="nl-NL"/>
            </a:p>
            <a:p>
              <a:endParaRPr lang="nl-NL"/>
            </a:p>
            <a:p>
              <a:endParaRPr lang="nl-NL"/>
            </a:p>
            <a:p>
              <a:endParaRPr lang="nl-NL"/>
            </a:p>
          </p:txBody>
        </p:sp>
        <p:pic>
          <p:nvPicPr>
            <p:cNvPr id="11" name="Afbeelding 10">
              <a:extLst>
                <a:ext uri="{FF2B5EF4-FFF2-40B4-BE49-F238E27FC236}">
                  <a16:creationId xmlns:a16="http://schemas.microsoft.com/office/drawing/2014/main" id="{B524DF7B-525C-0F63-7B0C-E0FA44C1A5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813741" y="9743958"/>
              <a:ext cx="2020414" cy="8363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84624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3A2A791-268C-B452-FBA3-9FE294F096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40788" y="6050564"/>
            <a:ext cx="1711169" cy="628819"/>
          </a:xfrm>
          <a:prstGeom prst="rect">
            <a:avLst/>
          </a:prstGeom>
        </p:spPr>
      </p:pic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925D3923-FEDF-C10A-6DD1-27DDF1E4E3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5353" y="6338087"/>
            <a:ext cx="4452119" cy="349250"/>
          </a:xfrm>
        </p:spPr>
        <p:txBody>
          <a:bodyPr>
            <a:noAutofit/>
          </a:bodyPr>
          <a:lstStyle>
            <a:lvl1pPr marL="0" indent="0">
              <a:buNone/>
              <a:tabLst>
                <a:tab pos="525463" algn="l"/>
              </a:tabLst>
              <a:defRPr sz="1400">
                <a:solidFill>
                  <a:srgbClr val="003974"/>
                </a:solidFill>
              </a:defRPr>
            </a:lvl1pPr>
          </a:lstStyle>
          <a:p>
            <a:pPr lvl="0"/>
            <a:r>
              <a:rPr lang="en-GB" dirty="0"/>
              <a:t>1. 	</a:t>
            </a:r>
            <a:r>
              <a:rPr lang="en-GB" dirty="0" err="1"/>
              <a:t>Invoegen</a:t>
            </a:r>
            <a:r>
              <a:rPr lang="en-GB" dirty="0"/>
              <a:t> | </a:t>
            </a:r>
            <a:r>
              <a:rPr lang="en-GB" dirty="0" err="1"/>
              <a:t>Koptekst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voettekst</a:t>
            </a:r>
            <a:endParaRPr lang="en-NL" dirty="0"/>
          </a:p>
        </p:txBody>
      </p:sp>
      <p:pic>
        <p:nvPicPr>
          <p:cNvPr id="14" name="Picture 13" descr="A logo with blue and orange circles&#10;&#10;Description automatically generated">
            <a:extLst>
              <a:ext uri="{FF2B5EF4-FFF2-40B4-BE49-F238E27FC236}">
                <a16:creationId xmlns:a16="http://schemas.microsoft.com/office/drawing/2014/main" id="{F9263298-2C2E-C243-D9F2-984B35EC67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29799" y="160325"/>
            <a:ext cx="2140527" cy="1047080"/>
          </a:xfrm>
          <a:prstGeom prst="rect">
            <a:avLst/>
          </a:prstGeom>
        </p:spPr>
      </p:pic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78F1D5B-9386-F8E3-4849-355503F719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9787" y="683866"/>
            <a:ext cx="5941267" cy="523539"/>
          </a:xfrm>
        </p:spPr>
        <p:txBody>
          <a:bodyPr>
            <a:normAutofit/>
          </a:bodyPr>
          <a:lstStyle>
            <a:lvl1pPr marL="0" indent="0">
              <a:buNone/>
              <a:defRPr sz="3400" b="1">
                <a:solidFill>
                  <a:srgbClr val="003974"/>
                </a:solidFill>
              </a:defRPr>
            </a:lvl1pPr>
          </a:lstStyle>
          <a:p>
            <a:pPr lvl="0"/>
            <a:r>
              <a:rPr lang="en-GB" dirty="0" err="1"/>
              <a:t>Voeg</a:t>
            </a:r>
            <a:r>
              <a:rPr lang="en-GB" dirty="0"/>
              <a:t> </a:t>
            </a:r>
            <a:r>
              <a:rPr lang="en-GB" dirty="0" err="1"/>
              <a:t>hier</a:t>
            </a:r>
            <a:r>
              <a:rPr lang="en-GB" dirty="0"/>
              <a:t> </a:t>
            </a:r>
            <a:r>
              <a:rPr lang="en-GB" dirty="0" err="1"/>
              <a:t>titel</a:t>
            </a:r>
            <a:r>
              <a:rPr lang="en-GB" dirty="0"/>
              <a:t> in</a:t>
            </a:r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A1D25CE6-4E2A-90B6-EDB8-09FC204906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1371600"/>
            <a:ext cx="7836380" cy="68477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2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 noProof="0" dirty="0"/>
              <a:t>Introductietekst…</a:t>
            </a:r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B5AA8ECD-A4DC-5D90-522D-D46A672D77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2296633"/>
            <a:ext cx="6805021" cy="3189767"/>
          </a:xfr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944402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DCBB444-673F-598D-6F56-472153F4F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7155AA-6F23-B0AF-4C8B-4FD95CFFB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7F5F55-DC81-01D1-E957-EFF45FAE25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EF84A-42A6-42B3-BC5D-2999A1C84726}" type="datetimeFigureOut">
              <a:rPr lang="nl-NL" smtClean="0"/>
              <a:t>9-11-2024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7390F0-F992-6A7F-C325-6D23F9A814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DFC9D15-3DAC-118B-907B-28B738F94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C9F04-8E65-4568-A3B6-787A6F56FD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29340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BBC992AF-FEB9-3447-A203-B713EE13DE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65000" y="5062919"/>
            <a:ext cx="3755838" cy="349250"/>
          </a:xfrm>
        </p:spPr>
        <p:txBody>
          <a:bodyPr/>
          <a:lstStyle/>
          <a:p>
            <a:r>
              <a:rPr lang="nl-NL" sz="2400" dirty="0"/>
              <a:t>15.30 tot 16.15 uur 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6DC5B80D-3D2F-FF17-4FE8-BC76BB01F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5000" y="1610133"/>
            <a:ext cx="5038724" cy="610193"/>
          </a:xfrm>
        </p:spPr>
        <p:txBody>
          <a:bodyPr>
            <a:noAutofit/>
          </a:bodyPr>
          <a:lstStyle/>
          <a:p>
            <a:r>
              <a:rPr lang="nl-NL" sz="3600" b="1" dirty="0"/>
              <a:t>Innoverend vermogen van docenten in het mbo 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925F7F39-6B21-364C-227D-C7D249D1E8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65536" y="4698406"/>
            <a:ext cx="3761738" cy="549461"/>
          </a:xfrm>
        </p:spPr>
        <p:txBody>
          <a:bodyPr/>
          <a:lstStyle/>
          <a:p>
            <a:r>
              <a:rPr lang="nl-NL" dirty="0"/>
              <a:t>13 november 2024</a:t>
            </a:r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45D03470-8E6B-AF11-670A-9B43BA5AC38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1155" b="1155"/>
          <a:stretch>
            <a:fillRect/>
          </a:stretch>
        </p:blipFill>
        <p:spPr/>
      </p:pic>
      <p:pic>
        <p:nvPicPr>
          <p:cNvPr id="8" name="Tijdelijke aanduiding voor afbeelding 9" descr="Afbeelding met kleding, persoon, overdekt, Menselijk gezicht&#10;&#10;Automatisch gegenereerde beschrijving">
            <a:extLst>
              <a:ext uri="{FF2B5EF4-FFF2-40B4-BE49-F238E27FC236}">
                <a16:creationId xmlns:a16="http://schemas.microsoft.com/office/drawing/2014/main" id="{3AB012A3-3537-3F83-2A0B-16AD4624D5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5" r="16845"/>
          <a:stretch>
            <a:fillRect/>
          </a:stretch>
        </p:blipFill>
        <p:spPr>
          <a:xfrm>
            <a:off x="943240" y="895350"/>
            <a:ext cx="5038725" cy="5067300"/>
          </a:xfrm>
        </p:spPr>
      </p:pic>
      <p:sp>
        <p:nvSpPr>
          <p:cNvPr id="2" name="Subtitle 4">
            <a:extLst>
              <a:ext uri="{FF2B5EF4-FFF2-40B4-BE49-F238E27FC236}">
                <a16:creationId xmlns:a16="http://schemas.microsoft.com/office/drawing/2014/main" id="{CEC7F3FE-3AA3-71A2-B509-A6AEDBBF23B0}"/>
              </a:ext>
            </a:extLst>
          </p:cNvPr>
          <p:cNvSpPr txBox="1">
            <a:spLocks/>
          </p:cNvSpPr>
          <p:nvPr/>
        </p:nvSpPr>
        <p:spPr>
          <a:xfrm>
            <a:off x="6565000" y="3164251"/>
            <a:ext cx="4683760" cy="130075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rgbClr val="00397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7400" b="1" dirty="0">
                <a:latin typeface="+mj-lt"/>
                <a:ea typeface="Calibri" panose="020F0502020204030204" pitchFamily="34" charset="0"/>
              </a:rPr>
              <a:t>Welkom bij dit </a:t>
            </a:r>
            <a:r>
              <a:rPr lang="nl-NL" sz="7400" b="1" dirty="0" err="1">
                <a:latin typeface="+mj-lt"/>
                <a:ea typeface="Calibri" panose="020F0502020204030204" pitchFamily="34" charset="0"/>
              </a:rPr>
              <a:t>webinar</a:t>
            </a:r>
            <a:r>
              <a:rPr lang="nl-NL" sz="7400" b="1" dirty="0">
                <a:latin typeface="+mj-lt"/>
                <a:ea typeface="Calibri" panose="020F0502020204030204" pitchFamily="34" charset="0"/>
              </a:rPr>
              <a:t>, we gaan straks beginnen.</a:t>
            </a:r>
            <a:endParaRPr lang="en-NL" b="1" dirty="0"/>
          </a:p>
        </p:txBody>
      </p:sp>
    </p:spTree>
    <p:extLst>
      <p:ext uri="{BB962C8B-B14F-4D97-AF65-F5344CB8AC3E}">
        <p14:creationId xmlns:p14="http://schemas.microsoft.com/office/powerpoint/2010/main" val="2237851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CC61DFDC-BFF6-AFC2-BD54-FEF98F886E10}"/>
              </a:ext>
            </a:extLst>
          </p:cNvPr>
          <p:cNvSpPr/>
          <p:nvPr/>
        </p:nvSpPr>
        <p:spPr>
          <a:xfrm>
            <a:off x="0" y="0"/>
            <a:ext cx="2148289" cy="6858000"/>
          </a:xfrm>
          <a:prstGeom prst="rect">
            <a:avLst/>
          </a:prstGeom>
          <a:solidFill>
            <a:srgbClr val="00397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A108B1D-F326-69D7-8434-0F8149DCE069}"/>
              </a:ext>
            </a:extLst>
          </p:cNvPr>
          <p:cNvSpPr/>
          <p:nvPr/>
        </p:nvSpPr>
        <p:spPr>
          <a:xfrm>
            <a:off x="5133860" y="0"/>
            <a:ext cx="458301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Tijdelijke aanduiding voor inhoud 3">
            <a:extLst>
              <a:ext uri="{FF2B5EF4-FFF2-40B4-BE49-F238E27FC236}">
                <a16:creationId xmlns:a16="http://schemas.microsoft.com/office/drawing/2014/main" id="{AC93A12C-0172-79DF-DE48-2863A4CBB7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1"/>
          <a:stretch/>
        </p:blipFill>
        <p:spPr>
          <a:xfrm>
            <a:off x="2390660" y="605928"/>
            <a:ext cx="7334272" cy="5883007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B271C33E-69F1-5468-91B0-9277884A2B10}"/>
              </a:ext>
            </a:extLst>
          </p:cNvPr>
          <p:cNvSpPr txBox="1"/>
          <p:nvPr/>
        </p:nvSpPr>
        <p:spPr>
          <a:xfrm>
            <a:off x="447745" y="2767704"/>
            <a:ext cx="1414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b="1" dirty="0">
                <a:solidFill>
                  <a:schemeClr val="bg1"/>
                </a:solidFill>
              </a:rPr>
              <a:t>Design Research</a:t>
            </a:r>
          </a:p>
        </p:txBody>
      </p:sp>
      <p:pic>
        <p:nvPicPr>
          <p:cNvPr id="10" name="Afbeelding 9" descr="Afbeelding met Lettertype, tekst, Graphics, schermopname">
            <a:extLst>
              <a:ext uri="{FF2B5EF4-FFF2-40B4-BE49-F238E27FC236}">
                <a16:creationId xmlns:a16="http://schemas.microsoft.com/office/drawing/2014/main" id="{946FEE66-A3FD-4A2F-D0DD-A5E36BE50A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368" y="5931723"/>
            <a:ext cx="2171662" cy="7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00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 descr="Afbeelding met tekst, schermopname, diagram, Lettertype&#10;&#10;Automatisch gegenereerde beschrijving">
            <a:extLst>
              <a:ext uri="{FF2B5EF4-FFF2-40B4-BE49-F238E27FC236}">
                <a16:creationId xmlns:a16="http://schemas.microsoft.com/office/drawing/2014/main" id="{90B304F4-C807-28D5-80A8-268E411A9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226" y="1524090"/>
            <a:ext cx="5746081" cy="4266197"/>
          </a:xfrm>
          <a:prstGeom prst="rect">
            <a:avLst/>
          </a:prstGeom>
        </p:spPr>
      </p:pic>
      <p:sp>
        <p:nvSpPr>
          <p:cNvPr id="12" name="Tijdelijke aanduiding voor tabel 3">
            <a:extLst>
              <a:ext uri="{FF2B5EF4-FFF2-40B4-BE49-F238E27FC236}">
                <a16:creationId xmlns:a16="http://schemas.microsoft.com/office/drawing/2014/main" id="{D975E4D3-E974-AA8C-063E-7F6E45AB1B80}"/>
              </a:ext>
            </a:extLst>
          </p:cNvPr>
          <p:cNvSpPr txBox="1">
            <a:spLocks/>
          </p:cNvSpPr>
          <p:nvPr/>
        </p:nvSpPr>
        <p:spPr>
          <a:xfrm>
            <a:off x="914216" y="1847969"/>
            <a:ext cx="3019831" cy="252897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 err="1">
                <a:solidFill>
                  <a:srgbClr val="0066FF"/>
                </a:solidFill>
              </a:rPr>
              <a:t>Appelbaum</a:t>
            </a:r>
            <a:r>
              <a:rPr lang="nl-NL" sz="2400" dirty="0">
                <a:solidFill>
                  <a:srgbClr val="0066FF"/>
                </a:solidFill>
              </a:rPr>
              <a:t> (2000) </a:t>
            </a:r>
            <a:br>
              <a:rPr lang="nl-NL" sz="2400" dirty="0">
                <a:solidFill>
                  <a:srgbClr val="0066FF"/>
                </a:solidFill>
              </a:rPr>
            </a:br>
            <a:r>
              <a:rPr lang="nl-NL" sz="2400" dirty="0" err="1">
                <a:solidFill>
                  <a:srgbClr val="0066FF"/>
                </a:solidFill>
              </a:rPr>
              <a:t>Ability</a:t>
            </a:r>
            <a:r>
              <a:rPr lang="nl-NL" sz="2400" dirty="0">
                <a:solidFill>
                  <a:srgbClr val="0066FF"/>
                </a:solidFill>
              </a:rPr>
              <a:t> + </a:t>
            </a:r>
            <a:r>
              <a:rPr lang="nl-NL" sz="2400" dirty="0" err="1">
                <a:solidFill>
                  <a:srgbClr val="0066FF"/>
                </a:solidFill>
              </a:rPr>
              <a:t>Motivation</a:t>
            </a:r>
            <a:r>
              <a:rPr lang="nl-NL" sz="2400" dirty="0">
                <a:solidFill>
                  <a:srgbClr val="0066FF"/>
                </a:solidFill>
              </a:rPr>
              <a:t> + Opportunity = </a:t>
            </a:r>
            <a:br>
              <a:rPr lang="nl-NL" sz="2400" dirty="0">
                <a:solidFill>
                  <a:srgbClr val="0066FF"/>
                </a:solidFill>
              </a:rPr>
            </a:br>
            <a:r>
              <a:rPr lang="nl-NL" sz="2400" dirty="0" err="1">
                <a:solidFill>
                  <a:srgbClr val="0066FF"/>
                </a:solidFill>
              </a:rPr>
              <a:t>Behaviour</a:t>
            </a:r>
            <a:endParaRPr lang="nl-NL" sz="2400" dirty="0">
              <a:solidFill>
                <a:srgbClr val="0066FF"/>
              </a:solidFill>
              <a:cs typeface="Calibri"/>
            </a:endParaRPr>
          </a:p>
          <a:p>
            <a:r>
              <a:rPr lang="nl-NL" sz="2400" dirty="0">
                <a:solidFill>
                  <a:srgbClr val="0066FF"/>
                </a:solidFill>
                <a:cs typeface="Calibri"/>
              </a:rPr>
              <a:t>Vaas en Kraan (2008) </a:t>
            </a:r>
            <a:br>
              <a:rPr lang="nl-NL" sz="2400" dirty="0">
                <a:solidFill>
                  <a:srgbClr val="0066FF"/>
                </a:solidFill>
                <a:cs typeface="Calibri"/>
              </a:rPr>
            </a:br>
            <a:r>
              <a:rPr lang="nl-NL" sz="2400" dirty="0">
                <a:solidFill>
                  <a:srgbClr val="0066FF"/>
                </a:solidFill>
                <a:cs typeface="Calibri"/>
              </a:rPr>
              <a:t>Conceptueel model </a:t>
            </a:r>
            <a:br>
              <a:rPr lang="nl-NL" sz="2400" dirty="0">
                <a:solidFill>
                  <a:srgbClr val="0066FF"/>
                </a:solidFill>
                <a:cs typeface="Calibri"/>
              </a:rPr>
            </a:br>
            <a:r>
              <a:rPr lang="nl-NL" sz="2400" dirty="0">
                <a:solidFill>
                  <a:srgbClr val="0066FF"/>
                </a:solidFill>
                <a:cs typeface="Calibri"/>
              </a:rPr>
              <a:t>innovatief vermogen</a:t>
            </a:r>
          </a:p>
          <a:p>
            <a:endParaRPr lang="nl-NL" sz="2400" dirty="0">
              <a:cs typeface="Calibri"/>
            </a:endParaRPr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EC03635D-FB99-9152-B61D-97BCE43425EC}"/>
              </a:ext>
            </a:extLst>
          </p:cNvPr>
          <p:cNvSpPr txBox="1">
            <a:spLocks/>
          </p:cNvSpPr>
          <p:nvPr/>
        </p:nvSpPr>
        <p:spPr>
          <a:xfrm>
            <a:off x="839788" y="920393"/>
            <a:ext cx="5941267" cy="5235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400" b="1" kern="1200">
                <a:solidFill>
                  <a:srgbClr val="0039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cs typeface="Calibri"/>
              </a:rPr>
              <a:t>Vanuit theorie over (innovatief) gedrag</a:t>
            </a:r>
            <a:endParaRPr lang="nl-NL" dirty="0"/>
          </a:p>
        </p:txBody>
      </p:sp>
      <p:pic>
        <p:nvPicPr>
          <p:cNvPr id="17" name="Afbeelding 16" descr="Afbeelding met Lettertype, tekst, Graphics, schermopname">
            <a:extLst>
              <a:ext uri="{FF2B5EF4-FFF2-40B4-BE49-F238E27FC236}">
                <a16:creationId xmlns:a16="http://schemas.microsoft.com/office/drawing/2014/main" id="{9EC5C58B-2572-C49B-2F9D-49FDDD1D54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490" y="5937607"/>
            <a:ext cx="2171662" cy="7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735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950CAB-CEE8-5A70-2F81-9C10FD24F1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7" y="683866"/>
            <a:ext cx="6422530" cy="704013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algn="ctr"/>
            <a:r>
              <a:rPr lang="nl-NL" sz="6600" b="0">
                <a:solidFill>
                  <a:srgbClr val="2F5F78"/>
                </a:solidFill>
                <a:ea typeface="+mn-lt"/>
                <a:cs typeface="+mn-lt"/>
              </a:rPr>
              <a:t>Model voor innoverend vermogen = samenspel</a:t>
            </a:r>
            <a:endParaRPr lang="nl-NL"/>
          </a:p>
          <a:p>
            <a:endParaRPr lang="nl-NL">
              <a:cs typeface="Calibri"/>
            </a:endParaRPr>
          </a:p>
        </p:txBody>
      </p:sp>
      <p:pic>
        <p:nvPicPr>
          <p:cNvPr id="6" name="Afbeelding 5" descr="Afbeelding met Lettertype, tekst, Graphics, schermopname">
            <a:extLst>
              <a:ext uri="{FF2B5EF4-FFF2-40B4-BE49-F238E27FC236}">
                <a16:creationId xmlns:a16="http://schemas.microsoft.com/office/drawing/2014/main" id="{3A792A6D-7E31-92A0-D894-63C53E1E2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8583" y="5938521"/>
            <a:ext cx="1940984" cy="679397"/>
          </a:xfrm>
          <a:prstGeom prst="rect">
            <a:avLst/>
          </a:prstGeom>
        </p:spPr>
      </p:pic>
      <p:pic>
        <p:nvPicPr>
          <p:cNvPr id="9" name="Afbeelding 8" descr="Afbeelding met tekst, clipart, tekenfilm&#10;&#10;Automatisch gegenereerde beschrijving">
            <a:extLst>
              <a:ext uri="{FF2B5EF4-FFF2-40B4-BE49-F238E27FC236}">
                <a16:creationId xmlns:a16="http://schemas.microsoft.com/office/drawing/2014/main" id="{5F5345BF-266D-C54E-57BC-D5511964E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068" y="1622171"/>
            <a:ext cx="8152357" cy="4563547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D231C0CE-3697-929D-FA25-0BF799499E0D}"/>
              </a:ext>
            </a:extLst>
          </p:cNvPr>
          <p:cNvSpPr txBox="1"/>
          <p:nvPr/>
        </p:nvSpPr>
        <p:spPr>
          <a:xfrm>
            <a:off x="1415462" y="3739156"/>
            <a:ext cx="904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Kunnen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F0D8032-EDE1-51DE-D468-870A3D38B605}"/>
              </a:ext>
            </a:extLst>
          </p:cNvPr>
          <p:cNvSpPr txBox="1"/>
          <p:nvPr/>
        </p:nvSpPr>
        <p:spPr>
          <a:xfrm>
            <a:off x="4643319" y="3739156"/>
            <a:ext cx="785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Willen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7CF36B0-8920-A8CE-D164-BC7FF6189A30}"/>
              </a:ext>
            </a:extLst>
          </p:cNvPr>
          <p:cNvSpPr txBox="1"/>
          <p:nvPr/>
        </p:nvSpPr>
        <p:spPr>
          <a:xfrm>
            <a:off x="7529012" y="3719278"/>
            <a:ext cx="847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Mogen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75D45D8-FBAE-2F4A-CFE2-378F1844807A}"/>
              </a:ext>
            </a:extLst>
          </p:cNvPr>
          <p:cNvSpPr txBox="1"/>
          <p:nvPr/>
        </p:nvSpPr>
        <p:spPr>
          <a:xfrm>
            <a:off x="4775568" y="6231152"/>
            <a:ext cx="5212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/>
              <a:t>Zijn</a:t>
            </a:r>
          </a:p>
        </p:txBody>
      </p:sp>
    </p:spTree>
    <p:extLst>
      <p:ext uri="{BB962C8B-B14F-4D97-AF65-F5344CB8AC3E}">
        <p14:creationId xmlns:p14="http://schemas.microsoft.com/office/powerpoint/2010/main" val="3322458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Lettertype, tekst, Graphics, schermopname">
            <a:extLst>
              <a:ext uri="{FF2B5EF4-FFF2-40B4-BE49-F238E27FC236}">
                <a16:creationId xmlns:a16="http://schemas.microsoft.com/office/drawing/2014/main" id="{3A792A6D-7E31-92A0-D894-63C53E1E2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687" y="5894075"/>
            <a:ext cx="2300216" cy="805138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1E037951-8797-9B0E-FE11-C5218A3901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42" y="722988"/>
            <a:ext cx="2839170" cy="2026009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6E08DF4-C549-DA95-FD5F-B0604BF6D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542" y="3429000"/>
            <a:ext cx="2812946" cy="1958547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E4BBC06-BF79-1C1D-A5C0-CD70EE4F0C50}"/>
              </a:ext>
            </a:extLst>
          </p:cNvPr>
          <p:cNvSpPr txBox="1"/>
          <p:nvPr/>
        </p:nvSpPr>
        <p:spPr>
          <a:xfrm>
            <a:off x="4140868" y="1735992"/>
            <a:ext cx="4694788" cy="14465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§"/>
            </a:pPr>
            <a:r>
              <a:rPr lang="nl-NL" sz="2200" dirty="0">
                <a:cs typeface="Calibri" panose="020F0502020204030204"/>
              </a:rPr>
              <a:t>Motivatie inzetten</a:t>
            </a:r>
          </a:p>
          <a:p>
            <a:pPr marL="285750" indent="-285750">
              <a:buFont typeface="Wingdings"/>
              <a:buChar char="§"/>
            </a:pPr>
            <a:r>
              <a:rPr lang="nl-NL" sz="2200" dirty="0">
                <a:cs typeface="Calibri" panose="020F0502020204030204"/>
              </a:rPr>
              <a:t>Loslaten</a:t>
            </a:r>
          </a:p>
          <a:p>
            <a:pPr marL="285750" indent="-285750">
              <a:buFont typeface="Wingdings"/>
              <a:buChar char="§"/>
            </a:pPr>
            <a:r>
              <a:rPr lang="nl-NL" sz="2200" dirty="0">
                <a:cs typeface="Calibri" panose="020F0502020204030204"/>
              </a:rPr>
              <a:t>Onderzoekende houding inzetten</a:t>
            </a:r>
          </a:p>
          <a:p>
            <a:pPr marL="285750" indent="-285750">
              <a:buFont typeface="Wingdings"/>
              <a:buChar char="§"/>
            </a:pPr>
            <a:r>
              <a:rPr lang="nl-NL" sz="2200" dirty="0">
                <a:cs typeface="Calibri" panose="020F0502020204030204"/>
              </a:rPr>
              <a:t>…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BDE17A0-53C2-31D5-A887-9E0C93AC0ADB}"/>
              </a:ext>
            </a:extLst>
          </p:cNvPr>
          <p:cNvSpPr txBox="1"/>
          <p:nvPr/>
        </p:nvSpPr>
        <p:spPr>
          <a:xfrm>
            <a:off x="4140868" y="4408273"/>
            <a:ext cx="501376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§"/>
            </a:pPr>
            <a:r>
              <a:rPr lang="nl-NL" sz="2400" dirty="0">
                <a:cs typeface="Calibri" panose="020F0502020204030204"/>
              </a:rPr>
              <a:t>Juiste combinatie mensen benutten</a:t>
            </a:r>
          </a:p>
          <a:p>
            <a:pPr marL="285750" indent="-285750">
              <a:buFont typeface="Wingdings"/>
              <a:buChar char="§"/>
            </a:pPr>
            <a:r>
              <a:rPr lang="nl-NL" sz="2400" dirty="0">
                <a:cs typeface="Calibri" panose="020F0502020204030204"/>
              </a:rPr>
              <a:t>Ruimte, tijd en middelen inzetten</a:t>
            </a:r>
          </a:p>
          <a:p>
            <a:pPr marL="285750" indent="-285750">
              <a:buFont typeface="Wingdings"/>
              <a:buChar char="§"/>
            </a:pPr>
            <a:r>
              <a:rPr lang="nl-NL" sz="2400" dirty="0">
                <a:cs typeface="Calibri" panose="020F0502020204030204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730549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950CAB-CEE8-5A70-2F81-9C10FD24F1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8" y="844783"/>
            <a:ext cx="5941267" cy="523539"/>
          </a:xfrm>
        </p:spPr>
        <p:txBody>
          <a:bodyPr>
            <a:noAutofit/>
          </a:bodyPr>
          <a:lstStyle/>
          <a:p>
            <a:r>
              <a:rPr lang="nl-NL" sz="4200" dirty="0"/>
              <a:t>Vraag 1</a:t>
            </a:r>
          </a:p>
        </p:txBody>
      </p:sp>
      <p:sp>
        <p:nvSpPr>
          <p:cNvPr id="4" name="Tijdelijke aanduiding voor tabel 3">
            <a:extLst>
              <a:ext uri="{FF2B5EF4-FFF2-40B4-BE49-F238E27FC236}">
                <a16:creationId xmlns:a16="http://schemas.microsoft.com/office/drawing/2014/main" id="{B2A91A54-0B58-8E41-F85E-8D21FFBD4A1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9788" y="1707806"/>
            <a:ext cx="9359900" cy="2098881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nl-NL" sz="3800" dirty="0">
                <a:solidFill>
                  <a:schemeClr val="tx1"/>
                </a:solidFill>
                <a:effectLst/>
                <a:ea typeface="Calibri" panose="020F0502020204030204" pitchFamily="34" charset="0"/>
              </a:rPr>
              <a:t>Ik ken mijn eigen kwaliteiten en die van mijn collega’s om innovaties goed neer te zetten</a:t>
            </a:r>
          </a:p>
        </p:txBody>
      </p:sp>
      <p:pic>
        <p:nvPicPr>
          <p:cNvPr id="6" name="Afbeelding 5" descr="Afbeelding met Lettertype, tekst, Graphics, schermopname">
            <a:extLst>
              <a:ext uri="{FF2B5EF4-FFF2-40B4-BE49-F238E27FC236}">
                <a16:creationId xmlns:a16="http://schemas.microsoft.com/office/drawing/2014/main" id="{3A792A6D-7E31-92A0-D894-63C53E1E2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121" y="5912864"/>
            <a:ext cx="2068613" cy="72407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C314068E-F080-8844-D3F6-BCA3350A6964}"/>
              </a:ext>
            </a:extLst>
          </p:cNvPr>
          <p:cNvSpPr txBox="1"/>
          <p:nvPr/>
        </p:nvSpPr>
        <p:spPr>
          <a:xfrm>
            <a:off x="1321904" y="3806687"/>
            <a:ext cx="8877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⃝	  	     ⃝	  	     ⃝	  	       ⃝		       ⃝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14C327E-F44F-CD11-1F05-1039C50DCB43}"/>
              </a:ext>
            </a:extLst>
          </p:cNvPr>
          <p:cNvSpPr txBox="1"/>
          <p:nvPr/>
        </p:nvSpPr>
        <p:spPr>
          <a:xfrm>
            <a:off x="851452" y="4472609"/>
            <a:ext cx="152068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/>
              <a:t>Volledig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BF28C15-DB04-32B1-E52F-81125B9DFA27}"/>
              </a:ext>
            </a:extLst>
          </p:cNvPr>
          <p:cNvSpPr txBox="1"/>
          <p:nvPr/>
        </p:nvSpPr>
        <p:spPr>
          <a:xfrm>
            <a:off x="2587487" y="4472609"/>
            <a:ext cx="218329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/>
              <a:t>Gedeeltelijk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821C8F9-7A33-EF50-3A3F-E9E30AF87A8E}"/>
              </a:ext>
            </a:extLst>
          </p:cNvPr>
          <p:cNvSpPr txBox="1"/>
          <p:nvPr/>
        </p:nvSpPr>
        <p:spPr>
          <a:xfrm>
            <a:off x="4770783" y="4472609"/>
            <a:ext cx="16101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/>
              <a:t>Neutraal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D892BB4-894C-2F3F-8202-FB9F8E4EF7F0}"/>
              </a:ext>
            </a:extLst>
          </p:cNvPr>
          <p:cNvSpPr txBox="1"/>
          <p:nvPr/>
        </p:nvSpPr>
        <p:spPr>
          <a:xfrm>
            <a:off x="6520070" y="4472609"/>
            <a:ext cx="18652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/>
              <a:t>Nauwelijks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24CE4E68-1D35-E516-A8F5-AA3BF0A75048}"/>
              </a:ext>
            </a:extLst>
          </p:cNvPr>
          <p:cNvSpPr txBox="1"/>
          <p:nvPr/>
        </p:nvSpPr>
        <p:spPr>
          <a:xfrm>
            <a:off x="8845826" y="4472609"/>
            <a:ext cx="9276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/>
              <a:t>Niet</a:t>
            </a:r>
          </a:p>
        </p:txBody>
      </p:sp>
    </p:spTree>
    <p:extLst>
      <p:ext uri="{BB962C8B-B14F-4D97-AF65-F5344CB8AC3E}">
        <p14:creationId xmlns:p14="http://schemas.microsoft.com/office/powerpoint/2010/main" val="2174890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CC61DFDC-BFF6-AFC2-BD54-FEF98F886E10}"/>
              </a:ext>
            </a:extLst>
          </p:cNvPr>
          <p:cNvSpPr/>
          <p:nvPr/>
        </p:nvSpPr>
        <p:spPr>
          <a:xfrm>
            <a:off x="0" y="0"/>
            <a:ext cx="2644048" cy="6858000"/>
          </a:xfrm>
          <a:prstGeom prst="rect">
            <a:avLst/>
          </a:prstGeom>
          <a:solidFill>
            <a:srgbClr val="00397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EA108B1D-F326-69D7-8434-0F8149DCE069}"/>
              </a:ext>
            </a:extLst>
          </p:cNvPr>
          <p:cNvSpPr/>
          <p:nvPr/>
        </p:nvSpPr>
        <p:spPr>
          <a:xfrm>
            <a:off x="5133860" y="0"/>
            <a:ext cx="4583017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B271C33E-69F1-5468-91B0-9277884A2B10}"/>
              </a:ext>
            </a:extLst>
          </p:cNvPr>
          <p:cNvSpPr txBox="1"/>
          <p:nvPr/>
        </p:nvSpPr>
        <p:spPr>
          <a:xfrm>
            <a:off x="135796" y="2547367"/>
            <a:ext cx="240910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Onderwijsinnovatie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met de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praktijk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vraagt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om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andere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  <a:r>
              <a:rPr kumimoji="0" lang="en-US" sz="22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vaardigheden</a:t>
            </a:r>
            <a:endParaRPr lang="nl-NL" sz="2200" b="1" dirty="0">
              <a:solidFill>
                <a:schemeClr val="bg1"/>
              </a:solidFill>
            </a:endParaRPr>
          </a:p>
        </p:txBody>
      </p:sp>
      <p:pic>
        <p:nvPicPr>
          <p:cNvPr id="2" name="Tijdelijke aanduiding voor inhoud 3">
            <a:extLst>
              <a:ext uri="{FF2B5EF4-FFF2-40B4-BE49-F238E27FC236}">
                <a16:creationId xmlns:a16="http://schemas.microsoft.com/office/drawing/2014/main" id="{DA4FEC22-1F37-42F6-F1F7-9A03CA39B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37" t="14521" r="15455" b="28636"/>
          <a:stretch/>
        </p:blipFill>
        <p:spPr>
          <a:xfrm>
            <a:off x="2779843" y="2014499"/>
            <a:ext cx="6722769" cy="3064277"/>
          </a:xfrm>
          <a:prstGeom prst="rect">
            <a:avLst/>
          </a:prstGeom>
        </p:spPr>
      </p:pic>
      <p:pic>
        <p:nvPicPr>
          <p:cNvPr id="4" name="Afbeelding 3" descr="Afbeelding met Lettertype, tekst, Graphics, schermopname">
            <a:extLst>
              <a:ext uri="{FF2B5EF4-FFF2-40B4-BE49-F238E27FC236}">
                <a16:creationId xmlns:a16="http://schemas.microsoft.com/office/drawing/2014/main" id="{B1429987-1A93-A5AD-8723-C6F61F637C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368" y="5961358"/>
            <a:ext cx="2171662" cy="76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958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Lettertype, tekst, Graphics, schermopname">
            <a:extLst>
              <a:ext uri="{FF2B5EF4-FFF2-40B4-BE49-F238E27FC236}">
                <a16:creationId xmlns:a16="http://schemas.microsoft.com/office/drawing/2014/main" id="{3A792A6D-7E31-92A0-D894-63C53E1E2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545" y="5925692"/>
            <a:ext cx="2300216" cy="80513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470401BD-92C5-F989-883C-3EB735213BEB}"/>
              </a:ext>
            </a:extLst>
          </p:cNvPr>
          <p:cNvSpPr txBox="1"/>
          <p:nvPr/>
        </p:nvSpPr>
        <p:spPr>
          <a:xfrm>
            <a:off x="815799" y="586621"/>
            <a:ext cx="691162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000" b="1" i="1" u="none" strike="noStrike" kern="1200" cap="none" spc="0" normalizeH="0" baseline="0" noProof="0" dirty="0">
                <a:ln>
                  <a:noFill/>
                </a:ln>
                <a:solidFill>
                  <a:srgbClr val="0A677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Stuurkracht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A677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 </a:t>
            </a:r>
            <a:b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A677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het </a:t>
            </a:r>
            <a:r>
              <a:rPr kumimoji="0" lang="nl-NL" sz="2000" b="1" i="0" u="none" strike="noStrike" kern="1200" cap="none" spc="0" normalizeH="0" baseline="0" noProof="0" dirty="0">
                <a:ln>
                  <a:noFill/>
                </a:ln>
                <a:solidFill>
                  <a:srgbClr val="F59207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bewust</a:t>
            </a:r>
            <a:r>
              <a:rPr kumimoji="0" lang="nl-NL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uitoefenen van invloed, keuzes maken of een houding aannemen in een specifieke situatie die invloed heeft op het werk van leraren binnen de school of daarbuiten en/of op hun professionele identiteit (Oolbekkink, 2018).</a:t>
            </a:r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0B46E3DE-DC66-77F5-DB62-954C4F8B0B3A}"/>
              </a:ext>
            </a:extLst>
          </p:cNvPr>
          <p:cNvSpPr/>
          <p:nvPr/>
        </p:nvSpPr>
        <p:spPr>
          <a:xfrm>
            <a:off x="3338623" y="2553437"/>
            <a:ext cx="4581922" cy="118136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>
                <a:solidFill>
                  <a:schemeClr val="bg1"/>
                </a:solidFill>
              </a:rPr>
              <a:t>Werkelijke speelruimte</a:t>
            </a:r>
          </a:p>
        </p:txBody>
      </p:sp>
      <p:sp>
        <p:nvSpPr>
          <p:cNvPr id="10" name="Ovaal 9">
            <a:extLst>
              <a:ext uri="{FF2B5EF4-FFF2-40B4-BE49-F238E27FC236}">
                <a16:creationId xmlns:a16="http://schemas.microsoft.com/office/drawing/2014/main" id="{7A495D38-CD74-6C08-1F1C-FD9774685B79}"/>
              </a:ext>
            </a:extLst>
          </p:cNvPr>
          <p:cNvSpPr/>
          <p:nvPr/>
        </p:nvSpPr>
        <p:spPr>
          <a:xfrm>
            <a:off x="3838353" y="3967393"/>
            <a:ext cx="3540643" cy="118136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>
                <a:solidFill>
                  <a:schemeClr val="bg1"/>
                </a:solidFill>
              </a:rPr>
              <a:t>Ervaren speelruimte voor docenten</a:t>
            </a:r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E6FAFD25-232D-88C7-1FB1-9153AAD04F46}"/>
              </a:ext>
            </a:extLst>
          </p:cNvPr>
          <p:cNvSpPr/>
          <p:nvPr/>
        </p:nvSpPr>
        <p:spPr>
          <a:xfrm>
            <a:off x="4271611" y="5363616"/>
            <a:ext cx="2628676" cy="1181364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>
                <a:solidFill>
                  <a:schemeClr val="bg1"/>
                </a:solidFill>
              </a:rPr>
              <a:t>Speelruimte voor onderwijsinnovatie</a:t>
            </a:r>
          </a:p>
        </p:txBody>
      </p:sp>
      <p:cxnSp>
        <p:nvCxnSpPr>
          <p:cNvPr id="12" name="Straight Connector 4">
            <a:extLst>
              <a:ext uri="{FF2B5EF4-FFF2-40B4-BE49-F238E27FC236}">
                <a16:creationId xmlns:a16="http://schemas.microsoft.com/office/drawing/2014/main" id="{A4B8FAF0-625F-1C12-A4B9-89B609969368}"/>
              </a:ext>
            </a:extLst>
          </p:cNvPr>
          <p:cNvCxnSpPr>
            <a:cxnSpLocks/>
            <a:stCxn id="9" idx="6"/>
          </p:cNvCxnSpPr>
          <p:nvPr/>
        </p:nvCxnSpPr>
        <p:spPr>
          <a:xfrm flipH="1">
            <a:off x="6790137" y="3144119"/>
            <a:ext cx="1130408" cy="2996029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4">
            <a:extLst>
              <a:ext uri="{FF2B5EF4-FFF2-40B4-BE49-F238E27FC236}">
                <a16:creationId xmlns:a16="http://schemas.microsoft.com/office/drawing/2014/main" id="{EF27A7C2-4801-A173-EB42-F6A18B6C304D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3338623" y="3144119"/>
            <a:ext cx="1010093" cy="2996029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03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1FA96597-39B4-44B2-2576-E5D68B201F1F}"/>
              </a:ext>
            </a:extLst>
          </p:cNvPr>
          <p:cNvSpPr/>
          <p:nvPr/>
        </p:nvSpPr>
        <p:spPr>
          <a:xfrm>
            <a:off x="5133860" y="0"/>
            <a:ext cx="4711982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8" name="Afbeelding 7" descr="Afbeelding met tekst, tekening, clipart, Kinderkunst&#10;&#10;Automatisch gegenereerde beschrijving">
            <a:extLst>
              <a:ext uri="{FF2B5EF4-FFF2-40B4-BE49-F238E27FC236}">
                <a16:creationId xmlns:a16="http://schemas.microsoft.com/office/drawing/2014/main" id="{29C7496F-ACC6-6CE8-7376-B2ED625452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95"/>
            <a:ext cx="9845842" cy="6200252"/>
          </a:xfrm>
          <a:prstGeom prst="rect">
            <a:avLst/>
          </a:prstGeom>
        </p:spPr>
      </p:pic>
      <p:pic>
        <p:nvPicPr>
          <p:cNvPr id="6" name="Afbeelding 5" descr="Afbeelding met Lettertype, tekst, Graphics, schermopname&#10;&#10;Automatisch gegenereerde beschrijving">
            <a:extLst>
              <a:ext uri="{FF2B5EF4-FFF2-40B4-BE49-F238E27FC236}">
                <a16:creationId xmlns:a16="http://schemas.microsoft.com/office/drawing/2014/main" id="{CE212EFA-BCDE-E2ED-0332-089C00BFD3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851" y="5917700"/>
            <a:ext cx="2089015" cy="73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06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 descr="Afbeelding met Lettertype, tekst, Graphics, schermopname">
            <a:extLst>
              <a:ext uri="{FF2B5EF4-FFF2-40B4-BE49-F238E27FC236}">
                <a16:creationId xmlns:a16="http://schemas.microsoft.com/office/drawing/2014/main" id="{9EC5C58B-2572-C49B-2F9D-49FDDD1D54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490" y="5937607"/>
            <a:ext cx="2171662" cy="760141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E4F79314-2DDF-F742-973E-B255C8534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20" y="1374354"/>
            <a:ext cx="9530432" cy="4563253"/>
          </a:xfrm>
          <a:prstGeom prst="rect">
            <a:avLst/>
          </a:pr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5A8FE50-D060-17B9-A6EF-C5CC440EBF06}"/>
              </a:ext>
            </a:extLst>
          </p:cNvPr>
          <p:cNvSpPr txBox="1">
            <a:spLocks/>
          </p:cNvSpPr>
          <p:nvPr/>
        </p:nvSpPr>
        <p:spPr>
          <a:xfrm>
            <a:off x="839787" y="683866"/>
            <a:ext cx="5941267" cy="5235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400" b="1" kern="1200">
                <a:solidFill>
                  <a:srgbClr val="00397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cs typeface="Calibri"/>
              </a:rPr>
              <a:t>Bouwstenen voor professionalisering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190346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950CAB-CEE8-5A70-2F81-9C10FD24F1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9788" y="844783"/>
            <a:ext cx="5941267" cy="523539"/>
          </a:xfrm>
        </p:spPr>
        <p:txBody>
          <a:bodyPr>
            <a:noAutofit/>
          </a:bodyPr>
          <a:lstStyle/>
          <a:p>
            <a:r>
              <a:rPr lang="nl-NL" sz="4200" dirty="0"/>
              <a:t>Vraag 2</a:t>
            </a:r>
          </a:p>
        </p:txBody>
      </p:sp>
      <p:sp>
        <p:nvSpPr>
          <p:cNvPr id="4" name="Tijdelijke aanduiding voor tabel 3">
            <a:extLst>
              <a:ext uri="{FF2B5EF4-FFF2-40B4-BE49-F238E27FC236}">
                <a16:creationId xmlns:a16="http://schemas.microsoft.com/office/drawing/2014/main" id="{B2A91A54-0B58-8E41-F85E-8D21FFBD4A1A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9788" y="1707806"/>
            <a:ext cx="9359900" cy="446405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nl-NL" sz="3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Wie bepaalt de professionele ruimte </a:t>
            </a:r>
            <a:br>
              <a:rPr lang="nl-NL" sz="3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</a:br>
            <a:r>
              <a:rPr lang="nl-NL" sz="3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in de praktijk?</a:t>
            </a:r>
          </a:p>
          <a:p>
            <a:pPr marL="0" indent="0" algn="l">
              <a:buNone/>
            </a:pPr>
            <a:endParaRPr lang="nl-NL" sz="3800" dirty="0">
              <a:solidFill>
                <a:srgbClr val="000000"/>
              </a:solidFill>
              <a:effectLst/>
              <a:ea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nl-NL" sz="3800" dirty="0">
                <a:solidFill>
                  <a:srgbClr val="000000"/>
                </a:solidFill>
                <a:ea typeface="Calibri" panose="020F0502020204030204" pitchFamily="34" charset="0"/>
              </a:rPr>
              <a:t>A :</a:t>
            </a:r>
            <a:r>
              <a:rPr lang="nl-NL" sz="3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Leidinggevende</a:t>
            </a:r>
          </a:p>
          <a:p>
            <a:pPr marL="0" indent="0" algn="l">
              <a:buNone/>
            </a:pPr>
            <a:r>
              <a:rPr lang="nl-NL" sz="3800" dirty="0">
                <a:solidFill>
                  <a:srgbClr val="000000"/>
                </a:solidFill>
                <a:ea typeface="Calibri" panose="020F0502020204030204" pitchFamily="34" charset="0"/>
              </a:rPr>
              <a:t>B: </a:t>
            </a:r>
            <a:r>
              <a:rPr lang="nl-NL" sz="3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het onderwijssysteem</a:t>
            </a:r>
          </a:p>
          <a:p>
            <a:pPr marL="0" indent="0" algn="l">
              <a:buNone/>
            </a:pPr>
            <a:r>
              <a:rPr lang="nl-NL" sz="3800" dirty="0">
                <a:solidFill>
                  <a:srgbClr val="000000"/>
                </a:solidFill>
                <a:ea typeface="Calibri" panose="020F0502020204030204" pitchFamily="34" charset="0"/>
              </a:rPr>
              <a:t>C: </a:t>
            </a:r>
            <a:r>
              <a:rPr lang="nl-NL" sz="38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jijzelf </a:t>
            </a:r>
            <a:endParaRPr lang="nl-NL" sz="3800" dirty="0"/>
          </a:p>
        </p:txBody>
      </p:sp>
      <p:pic>
        <p:nvPicPr>
          <p:cNvPr id="6" name="Afbeelding 5" descr="Afbeelding met Lettertype, tekst, Graphics, schermopname">
            <a:extLst>
              <a:ext uri="{FF2B5EF4-FFF2-40B4-BE49-F238E27FC236}">
                <a16:creationId xmlns:a16="http://schemas.microsoft.com/office/drawing/2014/main" id="{3A792A6D-7E31-92A0-D894-63C53E1E2F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121" y="5944808"/>
            <a:ext cx="2068613" cy="724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94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dertitel 4">
            <a:extLst>
              <a:ext uri="{FF2B5EF4-FFF2-40B4-BE49-F238E27FC236}">
                <a16:creationId xmlns:a16="http://schemas.microsoft.com/office/drawing/2014/main" id="{6DC5B80D-3D2F-FF17-4FE8-BC76BB01F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5000" y="1610133"/>
            <a:ext cx="5038724" cy="610193"/>
          </a:xfrm>
        </p:spPr>
        <p:txBody>
          <a:bodyPr>
            <a:noAutofit/>
          </a:bodyPr>
          <a:lstStyle/>
          <a:p>
            <a:r>
              <a:rPr lang="nl-NL" sz="3600" b="1" dirty="0"/>
              <a:t>Innoverend vermogen van docenten in het mbo </a:t>
            </a:r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45D03470-8E6B-AF11-670A-9B43BA5AC38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1155" b="1155"/>
          <a:stretch>
            <a:fillRect/>
          </a:stretch>
        </p:blipFill>
        <p:spPr/>
      </p:pic>
      <p:pic>
        <p:nvPicPr>
          <p:cNvPr id="8" name="Tijdelijke aanduiding voor afbeelding 9" descr="Afbeelding met kleding, persoon, overdekt, Menselijk gezicht&#10;&#10;Automatisch gegenereerde beschrijving">
            <a:extLst>
              <a:ext uri="{FF2B5EF4-FFF2-40B4-BE49-F238E27FC236}">
                <a16:creationId xmlns:a16="http://schemas.microsoft.com/office/drawing/2014/main" id="{3AB012A3-3537-3F83-2A0B-16AD4624D5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5" r="16845"/>
          <a:stretch>
            <a:fillRect/>
          </a:stretch>
        </p:blipFill>
        <p:spPr>
          <a:xfrm>
            <a:off x="943240" y="895350"/>
            <a:ext cx="5038725" cy="5067300"/>
          </a:xfrm>
        </p:spPr>
      </p:pic>
      <p:sp>
        <p:nvSpPr>
          <p:cNvPr id="4" name="Subtitle 4">
            <a:extLst>
              <a:ext uri="{FF2B5EF4-FFF2-40B4-BE49-F238E27FC236}">
                <a16:creationId xmlns:a16="http://schemas.microsoft.com/office/drawing/2014/main" id="{9599817C-0D47-4A64-3FC4-D866A317B85E}"/>
              </a:ext>
            </a:extLst>
          </p:cNvPr>
          <p:cNvSpPr txBox="1">
            <a:spLocks/>
          </p:cNvSpPr>
          <p:nvPr/>
        </p:nvSpPr>
        <p:spPr>
          <a:xfrm>
            <a:off x="6565000" y="3173754"/>
            <a:ext cx="2869198" cy="2361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rgbClr val="00397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b="1" dirty="0">
                <a:latin typeface="+mj-lt"/>
                <a:ea typeface="Calibri" panose="020F0502020204030204" pitchFamily="34" charset="0"/>
              </a:rPr>
              <a:t>Graag horen wij jullie bevindingen over dit </a:t>
            </a:r>
            <a:r>
              <a:rPr lang="nl-NL" sz="2800" b="1" dirty="0" err="1">
                <a:latin typeface="+mj-lt"/>
                <a:ea typeface="Calibri" panose="020F0502020204030204" pitchFamily="34" charset="0"/>
              </a:rPr>
              <a:t>webinar</a:t>
            </a:r>
            <a:r>
              <a:rPr lang="nl-NL" sz="2800" b="1" dirty="0">
                <a:latin typeface="+mj-lt"/>
                <a:ea typeface="Calibri" panose="020F0502020204030204" pitchFamily="34" charset="0"/>
              </a:rPr>
              <a:t> via het evaluatieformulier:</a:t>
            </a:r>
            <a:endParaRPr lang="en-NL" sz="2800" b="1" dirty="0"/>
          </a:p>
        </p:txBody>
      </p:sp>
      <p:pic>
        <p:nvPicPr>
          <p:cNvPr id="13" name="Afbeelding 12" descr="Afbeelding met patroon, steek&#10;&#10;Automatisch gegenereerde beschrijving">
            <a:extLst>
              <a:ext uri="{FF2B5EF4-FFF2-40B4-BE49-F238E27FC236}">
                <a16:creationId xmlns:a16="http://schemas.microsoft.com/office/drawing/2014/main" id="{F03FFC2B-B19E-B445-4FF8-C0A63FC62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198" y="2913606"/>
            <a:ext cx="2460014" cy="2460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19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dertitel 4">
            <a:extLst>
              <a:ext uri="{FF2B5EF4-FFF2-40B4-BE49-F238E27FC236}">
                <a16:creationId xmlns:a16="http://schemas.microsoft.com/office/drawing/2014/main" id="{6DC5B80D-3D2F-FF17-4FE8-BC76BB01F6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65000" y="1610133"/>
            <a:ext cx="5038724" cy="610193"/>
          </a:xfrm>
        </p:spPr>
        <p:txBody>
          <a:bodyPr>
            <a:noAutofit/>
          </a:bodyPr>
          <a:lstStyle/>
          <a:p>
            <a:r>
              <a:rPr lang="nl-NL" sz="3600" b="1" dirty="0"/>
              <a:t>Innoverend vermogen van docenten in het mbo </a:t>
            </a:r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45D03470-8E6B-AF11-670A-9B43BA5AC38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1155" b="1155"/>
          <a:stretch>
            <a:fillRect/>
          </a:stretch>
        </p:blipFill>
        <p:spPr/>
      </p:pic>
      <p:pic>
        <p:nvPicPr>
          <p:cNvPr id="8" name="Tijdelijke aanduiding voor afbeelding 9" descr="Afbeelding met kleding, persoon, overdekt, Menselijk gezicht&#10;&#10;Automatisch gegenereerde beschrijving">
            <a:extLst>
              <a:ext uri="{FF2B5EF4-FFF2-40B4-BE49-F238E27FC236}">
                <a16:creationId xmlns:a16="http://schemas.microsoft.com/office/drawing/2014/main" id="{3AB012A3-3537-3F83-2A0B-16AD4624D5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5" r="16845"/>
          <a:stretch>
            <a:fillRect/>
          </a:stretch>
        </p:blipFill>
        <p:spPr>
          <a:xfrm>
            <a:off x="943240" y="895350"/>
            <a:ext cx="5038725" cy="5067300"/>
          </a:xfrm>
        </p:spPr>
      </p:pic>
      <p:sp>
        <p:nvSpPr>
          <p:cNvPr id="2" name="Subtitle 4">
            <a:extLst>
              <a:ext uri="{FF2B5EF4-FFF2-40B4-BE49-F238E27FC236}">
                <a16:creationId xmlns:a16="http://schemas.microsoft.com/office/drawing/2014/main" id="{CEC7F3FE-3AA3-71A2-B509-A6AEDBBF23B0}"/>
              </a:ext>
            </a:extLst>
          </p:cNvPr>
          <p:cNvSpPr txBox="1">
            <a:spLocks/>
          </p:cNvSpPr>
          <p:nvPr/>
        </p:nvSpPr>
        <p:spPr>
          <a:xfrm>
            <a:off x="6565000" y="2920631"/>
            <a:ext cx="4683760" cy="610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rgbClr val="00397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3200" b="1" dirty="0">
                <a:latin typeface="+mj-lt"/>
                <a:ea typeface="Calibri" panose="020F0502020204030204" pitchFamily="34" charset="0"/>
              </a:rPr>
              <a:t>Bedankt voor het kijken!</a:t>
            </a:r>
          </a:p>
          <a:p>
            <a:endParaRPr lang="nl-NL" sz="3200" b="1" dirty="0">
              <a:latin typeface="+mj-lt"/>
              <a:ea typeface="Calibri" panose="020F0502020204030204" pitchFamily="34" charset="0"/>
            </a:endParaRPr>
          </a:p>
        </p:txBody>
      </p:sp>
      <p:sp>
        <p:nvSpPr>
          <p:cNvPr id="3" name="Subtitle 4">
            <a:extLst>
              <a:ext uri="{FF2B5EF4-FFF2-40B4-BE49-F238E27FC236}">
                <a16:creationId xmlns:a16="http://schemas.microsoft.com/office/drawing/2014/main" id="{C00D8971-F4EF-1DD0-863F-505FAC4CC40B}"/>
              </a:ext>
            </a:extLst>
          </p:cNvPr>
          <p:cNvSpPr txBox="1">
            <a:spLocks/>
          </p:cNvSpPr>
          <p:nvPr/>
        </p:nvSpPr>
        <p:spPr>
          <a:xfrm>
            <a:off x="6610137" y="3790950"/>
            <a:ext cx="3321950" cy="1142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baseline="0">
                <a:solidFill>
                  <a:srgbClr val="00397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800" b="1" dirty="0">
                <a:latin typeface="+mj-lt"/>
                <a:ea typeface="Calibri" panose="020F0502020204030204" pitchFamily="34" charset="0"/>
              </a:rPr>
              <a:t>Graag horen wij jullie bevindingen over dit </a:t>
            </a:r>
            <a:r>
              <a:rPr lang="nl-NL" sz="2800" b="1" dirty="0" err="1">
                <a:latin typeface="+mj-lt"/>
                <a:ea typeface="Calibri" panose="020F0502020204030204" pitchFamily="34" charset="0"/>
              </a:rPr>
              <a:t>webinar</a:t>
            </a:r>
            <a:r>
              <a:rPr lang="nl-NL" sz="2800" b="1" dirty="0">
                <a:latin typeface="+mj-lt"/>
                <a:ea typeface="Calibri" panose="020F0502020204030204" pitchFamily="34" charset="0"/>
              </a:rPr>
              <a:t> via het evaluatieformulier:</a:t>
            </a:r>
            <a:endParaRPr lang="en-NL" sz="2800" b="1" dirty="0"/>
          </a:p>
        </p:txBody>
      </p:sp>
      <p:pic>
        <p:nvPicPr>
          <p:cNvPr id="6" name="Afbeelding 5" descr="Afbeelding met patroon, steek&#10;&#10;Automatisch gegenereerde beschrijving">
            <a:extLst>
              <a:ext uri="{FF2B5EF4-FFF2-40B4-BE49-F238E27FC236}">
                <a16:creationId xmlns:a16="http://schemas.microsoft.com/office/drawing/2014/main" id="{47238B22-12F4-D2E0-8243-A66F7464A0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444" y="3530823"/>
            <a:ext cx="2018905" cy="201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15475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</TotalTime>
  <Words>258</Words>
  <Application>Microsoft Office PowerPoint</Application>
  <PresentationFormat>Breedbeeld</PresentationFormat>
  <Paragraphs>45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NWO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Kok, C. [Carla]</dc:creator>
  <cp:lastModifiedBy>Kok, C. [Carla]</cp:lastModifiedBy>
  <cp:revision>3</cp:revision>
  <dcterms:created xsi:type="dcterms:W3CDTF">2024-11-07T15:18:51Z</dcterms:created>
  <dcterms:modified xsi:type="dcterms:W3CDTF">2024-11-09T11:37:59Z</dcterms:modified>
</cp:coreProperties>
</file>