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BA5265-4210-4188-84E1-A0FA5E9FC62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3FC1640-DBDC-4F0E-89AE-A5E9633A170E}">
      <dgm:prSet phldrT="[Tekst]" custT="1"/>
      <dgm:spPr/>
      <dgm:t>
        <a:bodyPr/>
        <a:lstStyle/>
        <a:p>
          <a:r>
            <a:rPr lang="nl-NL" sz="1600"/>
            <a:t>Blended Learning</a:t>
          </a:r>
        </a:p>
        <a:p>
          <a:r>
            <a:rPr lang="nl-NL" sz="900"/>
            <a:t>(voorbij substitutie)</a:t>
          </a:r>
        </a:p>
      </dgm:t>
    </dgm:pt>
    <dgm:pt modelId="{A1101130-C319-45FB-AFC8-6F1F464B1A3F}" type="parTrans" cxnId="{CE594AEE-69EF-4C49-8061-962AB9DA93CD}">
      <dgm:prSet/>
      <dgm:spPr/>
      <dgm:t>
        <a:bodyPr/>
        <a:lstStyle/>
        <a:p>
          <a:endParaRPr lang="nl-NL"/>
        </a:p>
      </dgm:t>
    </dgm:pt>
    <dgm:pt modelId="{51A8C84C-EBD0-499A-984B-599E9EAA3E02}" type="sibTrans" cxnId="{CE594AEE-69EF-4C49-8061-962AB9DA93CD}">
      <dgm:prSet/>
      <dgm:spPr/>
      <dgm:t>
        <a:bodyPr/>
        <a:lstStyle/>
        <a:p>
          <a:endParaRPr lang="nl-NL"/>
        </a:p>
      </dgm:t>
    </dgm:pt>
    <dgm:pt modelId="{822AE5D2-4BBF-424C-A076-6D3E784C20E6}">
      <dgm:prSet phldrT="[Tekst]" custT="1"/>
      <dgm:spPr/>
      <dgm:t>
        <a:bodyPr/>
        <a:lstStyle/>
        <a:p>
          <a:r>
            <a:rPr lang="nl-NL" sz="1100" dirty="0"/>
            <a:t>Geïntegreerde Expertise</a:t>
          </a:r>
        </a:p>
      </dgm:t>
    </dgm:pt>
    <dgm:pt modelId="{28A9C156-8531-4BD7-9406-CF079687C9EC}" type="parTrans" cxnId="{177FA93F-928B-4FF9-B9AE-EB0D49DA7CC1}">
      <dgm:prSet/>
      <dgm:spPr/>
      <dgm:t>
        <a:bodyPr/>
        <a:lstStyle/>
        <a:p>
          <a:endParaRPr lang="nl-NL"/>
        </a:p>
      </dgm:t>
    </dgm:pt>
    <dgm:pt modelId="{5444D4BD-CAF6-46B7-94D5-BD2A75F535B9}" type="sibTrans" cxnId="{177FA93F-928B-4FF9-B9AE-EB0D49DA7CC1}">
      <dgm:prSet/>
      <dgm:spPr/>
      <dgm:t>
        <a:bodyPr/>
        <a:lstStyle/>
        <a:p>
          <a:endParaRPr lang="nl-NL"/>
        </a:p>
      </dgm:t>
    </dgm:pt>
    <dgm:pt modelId="{14FD7268-CA32-42D1-9DD6-E92AB27D47D3}">
      <dgm:prSet phldrT="[Tekst]" custT="1"/>
      <dgm:spPr/>
      <dgm:t>
        <a:bodyPr/>
        <a:lstStyle/>
        <a:p>
          <a:r>
            <a:rPr lang="nl-NL" sz="1100"/>
            <a:t>Ambitie en Urgentie</a:t>
          </a:r>
        </a:p>
      </dgm:t>
    </dgm:pt>
    <dgm:pt modelId="{E8AB4BE0-0778-4D55-95CF-48EE475C229F}" type="parTrans" cxnId="{52343575-97D2-4A6D-94B5-ACAD60736BF7}">
      <dgm:prSet/>
      <dgm:spPr/>
      <dgm:t>
        <a:bodyPr/>
        <a:lstStyle/>
        <a:p>
          <a:endParaRPr lang="nl-NL"/>
        </a:p>
      </dgm:t>
    </dgm:pt>
    <dgm:pt modelId="{834C559B-37CD-446F-B5C2-4FD32A019B42}" type="sibTrans" cxnId="{52343575-97D2-4A6D-94B5-ACAD60736BF7}">
      <dgm:prSet/>
      <dgm:spPr/>
      <dgm:t>
        <a:bodyPr/>
        <a:lstStyle/>
        <a:p>
          <a:endParaRPr lang="nl-NL"/>
        </a:p>
      </dgm:t>
    </dgm:pt>
    <dgm:pt modelId="{3F1955C6-0EA2-420A-B7C1-788C89C1E184}">
      <dgm:prSet phldrT="[Tekst]" custT="1"/>
      <dgm:spPr/>
      <dgm:t>
        <a:bodyPr/>
        <a:lstStyle/>
        <a:p>
          <a:r>
            <a:rPr lang="nl-NL" sz="1100" b="0"/>
            <a:t>Implementatie</a:t>
          </a:r>
        </a:p>
      </dgm:t>
    </dgm:pt>
    <dgm:pt modelId="{819A6187-8D43-4D05-A563-86C6D782DFE4}" type="parTrans" cxnId="{8D4D093C-E9ED-49C8-9EC6-7ED148ECE315}">
      <dgm:prSet/>
      <dgm:spPr/>
      <dgm:t>
        <a:bodyPr/>
        <a:lstStyle/>
        <a:p>
          <a:endParaRPr lang="nl-NL"/>
        </a:p>
      </dgm:t>
    </dgm:pt>
    <dgm:pt modelId="{459B1061-78B5-4D12-9367-168E46E05199}" type="sibTrans" cxnId="{8D4D093C-E9ED-49C8-9EC6-7ED148ECE315}">
      <dgm:prSet/>
      <dgm:spPr/>
      <dgm:t>
        <a:bodyPr/>
        <a:lstStyle/>
        <a:p>
          <a:endParaRPr lang="nl-NL"/>
        </a:p>
      </dgm:t>
    </dgm:pt>
    <dgm:pt modelId="{D4797DC9-6A33-4350-9F0B-2D758F9214C2}">
      <dgm:prSet phldrT="[Tekst]"/>
      <dgm:spPr/>
      <dgm:t>
        <a:bodyPr/>
        <a:lstStyle/>
        <a:p>
          <a:endParaRPr lang="nl-NL"/>
        </a:p>
      </dgm:t>
    </dgm:pt>
    <dgm:pt modelId="{C9585689-D7F2-4E2E-BF43-723CE1C88609}" type="parTrans" cxnId="{A1DFAE4C-0EC9-4F96-8D0D-7E3916DC2A39}">
      <dgm:prSet/>
      <dgm:spPr/>
      <dgm:t>
        <a:bodyPr/>
        <a:lstStyle/>
        <a:p>
          <a:endParaRPr lang="nl-NL"/>
        </a:p>
      </dgm:t>
    </dgm:pt>
    <dgm:pt modelId="{516EC103-A775-489C-9F72-B62F218044BA}" type="sibTrans" cxnId="{A1DFAE4C-0EC9-4F96-8D0D-7E3916DC2A39}">
      <dgm:prSet/>
      <dgm:spPr/>
      <dgm:t>
        <a:bodyPr/>
        <a:lstStyle/>
        <a:p>
          <a:endParaRPr lang="nl-NL"/>
        </a:p>
      </dgm:t>
    </dgm:pt>
    <dgm:pt modelId="{08BF50A2-3858-4E42-BA81-473457A0C582}" type="pres">
      <dgm:prSet presAssocID="{1FBA5265-4210-4188-84E1-A0FA5E9FC62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BD993F3E-A8D6-4184-9F20-DD7E98B79D96}" type="pres">
      <dgm:prSet presAssocID="{43FC1640-DBDC-4F0E-89AE-A5E9633A170E}" presName="centerShape" presStyleLbl="node0" presStyleIdx="0" presStyleCnt="1" custScaleY="110105"/>
      <dgm:spPr/>
      <dgm:t>
        <a:bodyPr/>
        <a:lstStyle/>
        <a:p>
          <a:endParaRPr lang="nl-NL"/>
        </a:p>
      </dgm:t>
    </dgm:pt>
    <dgm:pt modelId="{E4919FA5-0A3D-475B-9566-FA6EB8E3F099}" type="pres">
      <dgm:prSet presAssocID="{822AE5D2-4BBF-424C-A076-6D3E784C20E6}" presName="node" presStyleLbl="node1" presStyleIdx="0" presStyleCnt="3" custScaleX="167949" custScaleY="123940" custRadScaleRad="93073" custRadScaleInc="6839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22C7850-D3A7-4072-8B69-0A3D1B8C7973}" type="pres">
      <dgm:prSet presAssocID="{822AE5D2-4BBF-424C-A076-6D3E784C20E6}" presName="dummy" presStyleCnt="0"/>
      <dgm:spPr/>
    </dgm:pt>
    <dgm:pt modelId="{A57C60C0-7A2E-4766-A96F-11DB8FB3DDE9}" type="pres">
      <dgm:prSet presAssocID="{5444D4BD-CAF6-46B7-94D5-BD2A75F535B9}" presName="sibTrans" presStyleLbl="sibTrans2D1" presStyleIdx="0" presStyleCnt="3"/>
      <dgm:spPr/>
      <dgm:t>
        <a:bodyPr/>
        <a:lstStyle/>
        <a:p>
          <a:endParaRPr lang="nl-NL"/>
        </a:p>
      </dgm:t>
    </dgm:pt>
    <dgm:pt modelId="{0CB95C64-1C6D-48EA-A57B-68F87D0AD91E}" type="pres">
      <dgm:prSet presAssocID="{14FD7268-CA32-42D1-9DD6-E92AB27D47D3}" presName="node" presStyleLbl="node1" presStyleIdx="1" presStyleCnt="3" custScaleX="181901" custScaleY="122613" custRadScaleRad="109512" custRadScaleInc="120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6D15035-1939-4B43-B475-2B78B23990DB}" type="pres">
      <dgm:prSet presAssocID="{14FD7268-CA32-42D1-9DD6-E92AB27D47D3}" presName="dummy" presStyleCnt="0"/>
      <dgm:spPr/>
    </dgm:pt>
    <dgm:pt modelId="{C9A85E4B-9AD0-4D5E-AE3B-ECC2A45A4FCE}" type="pres">
      <dgm:prSet presAssocID="{834C559B-37CD-446F-B5C2-4FD32A019B42}" presName="sibTrans" presStyleLbl="sibTrans2D1" presStyleIdx="1" presStyleCnt="3" custScaleY="101201"/>
      <dgm:spPr/>
      <dgm:t>
        <a:bodyPr/>
        <a:lstStyle/>
        <a:p>
          <a:endParaRPr lang="nl-NL"/>
        </a:p>
      </dgm:t>
    </dgm:pt>
    <dgm:pt modelId="{5316EFBF-F97C-4C1F-8705-8AC32B3AF41B}" type="pres">
      <dgm:prSet presAssocID="{3F1955C6-0EA2-420A-B7C1-788C89C1E184}" presName="node" presStyleLbl="node1" presStyleIdx="2" presStyleCnt="3" custScaleX="178581" custScaleY="124824" custRadScaleRad="108264" custRadScaleInc="65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9A8A5FC-720D-4865-9947-370100C40B31}" type="pres">
      <dgm:prSet presAssocID="{3F1955C6-0EA2-420A-B7C1-788C89C1E184}" presName="dummy" presStyleCnt="0"/>
      <dgm:spPr/>
    </dgm:pt>
    <dgm:pt modelId="{1D5C85F8-B6DD-4A89-ACB8-252B8FA83743}" type="pres">
      <dgm:prSet presAssocID="{459B1061-78B5-4D12-9367-168E46E05199}" presName="sibTrans" presStyleLbl="sibTrans2D1" presStyleIdx="2" presStyleCnt="3"/>
      <dgm:spPr/>
      <dgm:t>
        <a:bodyPr/>
        <a:lstStyle/>
        <a:p>
          <a:endParaRPr lang="nl-NL"/>
        </a:p>
      </dgm:t>
    </dgm:pt>
  </dgm:ptLst>
  <dgm:cxnLst>
    <dgm:cxn modelId="{CE594AEE-69EF-4C49-8061-962AB9DA93CD}" srcId="{1FBA5265-4210-4188-84E1-A0FA5E9FC62A}" destId="{43FC1640-DBDC-4F0E-89AE-A5E9633A170E}" srcOrd="0" destOrd="0" parTransId="{A1101130-C319-45FB-AFC8-6F1F464B1A3F}" sibTransId="{51A8C84C-EBD0-499A-984B-599E9EAA3E02}"/>
    <dgm:cxn modelId="{CBFD96E5-6C98-4476-8069-6FDDC87B7C8A}" type="presOf" srcId="{14FD7268-CA32-42D1-9DD6-E92AB27D47D3}" destId="{0CB95C64-1C6D-48EA-A57B-68F87D0AD91E}" srcOrd="0" destOrd="0" presId="urn:microsoft.com/office/officeart/2005/8/layout/radial6"/>
    <dgm:cxn modelId="{15BE2E6C-D8CF-4231-9E0C-B3D0499012BB}" type="presOf" srcId="{459B1061-78B5-4D12-9367-168E46E05199}" destId="{1D5C85F8-B6DD-4A89-ACB8-252B8FA83743}" srcOrd="0" destOrd="0" presId="urn:microsoft.com/office/officeart/2005/8/layout/radial6"/>
    <dgm:cxn modelId="{243EB6C3-EC56-46D1-AEF8-6AE8CDEB654E}" type="presOf" srcId="{834C559B-37CD-446F-B5C2-4FD32A019B42}" destId="{C9A85E4B-9AD0-4D5E-AE3B-ECC2A45A4FCE}" srcOrd="0" destOrd="0" presId="urn:microsoft.com/office/officeart/2005/8/layout/radial6"/>
    <dgm:cxn modelId="{177FA93F-928B-4FF9-B9AE-EB0D49DA7CC1}" srcId="{43FC1640-DBDC-4F0E-89AE-A5E9633A170E}" destId="{822AE5D2-4BBF-424C-A076-6D3E784C20E6}" srcOrd="0" destOrd="0" parTransId="{28A9C156-8531-4BD7-9406-CF079687C9EC}" sibTransId="{5444D4BD-CAF6-46B7-94D5-BD2A75F535B9}"/>
    <dgm:cxn modelId="{6C060FEF-D87D-468F-B1A4-AA4D233BFFCF}" type="presOf" srcId="{822AE5D2-4BBF-424C-A076-6D3E784C20E6}" destId="{E4919FA5-0A3D-475B-9566-FA6EB8E3F099}" srcOrd="0" destOrd="0" presId="urn:microsoft.com/office/officeart/2005/8/layout/radial6"/>
    <dgm:cxn modelId="{A1DFAE4C-0EC9-4F96-8D0D-7E3916DC2A39}" srcId="{1FBA5265-4210-4188-84E1-A0FA5E9FC62A}" destId="{D4797DC9-6A33-4350-9F0B-2D758F9214C2}" srcOrd="1" destOrd="0" parTransId="{C9585689-D7F2-4E2E-BF43-723CE1C88609}" sibTransId="{516EC103-A775-489C-9F72-B62F218044BA}"/>
    <dgm:cxn modelId="{CE028120-E80D-4C3C-9715-5FB0CE32B35C}" type="presOf" srcId="{5444D4BD-CAF6-46B7-94D5-BD2A75F535B9}" destId="{A57C60C0-7A2E-4766-A96F-11DB8FB3DDE9}" srcOrd="0" destOrd="0" presId="urn:microsoft.com/office/officeart/2005/8/layout/radial6"/>
    <dgm:cxn modelId="{13BFCC51-4E90-4A92-A4FE-A75C5174926B}" type="presOf" srcId="{3F1955C6-0EA2-420A-B7C1-788C89C1E184}" destId="{5316EFBF-F97C-4C1F-8705-8AC32B3AF41B}" srcOrd="0" destOrd="0" presId="urn:microsoft.com/office/officeart/2005/8/layout/radial6"/>
    <dgm:cxn modelId="{E9B00176-3530-4EEB-AEC3-9AE66DBF0A94}" type="presOf" srcId="{1FBA5265-4210-4188-84E1-A0FA5E9FC62A}" destId="{08BF50A2-3858-4E42-BA81-473457A0C582}" srcOrd="0" destOrd="0" presId="urn:microsoft.com/office/officeart/2005/8/layout/radial6"/>
    <dgm:cxn modelId="{E339A2DF-A79B-456D-970F-521DED350A42}" type="presOf" srcId="{43FC1640-DBDC-4F0E-89AE-A5E9633A170E}" destId="{BD993F3E-A8D6-4184-9F20-DD7E98B79D96}" srcOrd="0" destOrd="0" presId="urn:microsoft.com/office/officeart/2005/8/layout/radial6"/>
    <dgm:cxn modelId="{52343575-97D2-4A6D-94B5-ACAD60736BF7}" srcId="{43FC1640-DBDC-4F0E-89AE-A5E9633A170E}" destId="{14FD7268-CA32-42D1-9DD6-E92AB27D47D3}" srcOrd="1" destOrd="0" parTransId="{E8AB4BE0-0778-4D55-95CF-48EE475C229F}" sibTransId="{834C559B-37CD-446F-B5C2-4FD32A019B42}"/>
    <dgm:cxn modelId="{8D4D093C-E9ED-49C8-9EC6-7ED148ECE315}" srcId="{43FC1640-DBDC-4F0E-89AE-A5E9633A170E}" destId="{3F1955C6-0EA2-420A-B7C1-788C89C1E184}" srcOrd="2" destOrd="0" parTransId="{819A6187-8D43-4D05-A563-86C6D782DFE4}" sibTransId="{459B1061-78B5-4D12-9367-168E46E05199}"/>
    <dgm:cxn modelId="{AD19CE3A-4DD5-4166-9036-553F28C9683B}" type="presParOf" srcId="{08BF50A2-3858-4E42-BA81-473457A0C582}" destId="{BD993F3E-A8D6-4184-9F20-DD7E98B79D96}" srcOrd="0" destOrd="0" presId="urn:microsoft.com/office/officeart/2005/8/layout/radial6"/>
    <dgm:cxn modelId="{57DDDD1C-1217-4594-967E-3721BA138172}" type="presParOf" srcId="{08BF50A2-3858-4E42-BA81-473457A0C582}" destId="{E4919FA5-0A3D-475B-9566-FA6EB8E3F099}" srcOrd="1" destOrd="0" presId="urn:microsoft.com/office/officeart/2005/8/layout/radial6"/>
    <dgm:cxn modelId="{60FD8EEF-41E6-413A-ADEC-44E00FDFFFAE}" type="presParOf" srcId="{08BF50A2-3858-4E42-BA81-473457A0C582}" destId="{C22C7850-D3A7-4072-8B69-0A3D1B8C7973}" srcOrd="2" destOrd="0" presId="urn:microsoft.com/office/officeart/2005/8/layout/radial6"/>
    <dgm:cxn modelId="{8847611E-6538-4EC7-8648-B3E7459E497A}" type="presParOf" srcId="{08BF50A2-3858-4E42-BA81-473457A0C582}" destId="{A57C60C0-7A2E-4766-A96F-11DB8FB3DDE9}" srcOrd="3" destOrd="0" presId="urn:microsoft.com/office/officeart/2005/8/layout/radial6"/>
    <dgm:cxn modelId="{47C62885-25D4-4494-B5D6-D5F46B03CB95}" type="presParOf" srcId="{08BF50A2-3858-4E42-BA81-473457A0C582}" destId="{0CB95C64-1C6D-48EA-A57B-68F87D0AD91E}" srcOrd="4" destOrd="0" presId="urn:microsoft.com/office/officeart/2005/8/layout/radial6"/>
    <dgm:cxn modelId="{19AAD215-CED5-413D-94BB-0C5866D6D7D2}" type="presParOf" srcId="{08BF50A2-3858-4E42-BA81-473457A0C582}" destId="{16D15035-1939-4B43-B475-2B78B23990DB}" srcOrd="5" destOrd="0" presId="urn:microsoft.com/office/officeart/2005/8/layout/radial6"/>
    <dgm:cxn modelId="{90D1F23E-0027-4A08-BA87-76139395064C}" type="presParOf" srcId="{08BF50A2-3858-4E42-BA81-473457A0C582}" destId="{C9A85E4B-9AD0-4D5E-AE3B-ECC2A45A4FCE}" srcOrd="6" destOrd="0" presId="urn:microsoft.com/office/officeart/2005/8/layout/radial6"/>
    <dgm:cxn modelId="{6E70288B-1394-41F9-82EF-DF10DF72A9B0}" type="presParOf" srcId="{08BF50A2-3858-4E42-BA81-473457A0C582}" destId="{5316EFBF-F97C-4C1F-8705-8AC32B3AF41B}" srcOrd="7" destOrd="0" presId="urn:microsoft.com/office/officeart/2005/8/layout/radial6"/>
    <dgm:cxn modelId="{77C96EFD-791F-488B-918D-6A5BB1455245}" type="presParOf" srcId="{08BF50A2-3858-4E42-BA81-473457A0C582}" destId="{C9A8A5FC-720D-4865-9947-370100C40B31}" srcOrd="8" destOrd="0" presId="urn:microsoft.com/office/officeart/2005/8/layout/radial6"/>
    <dgm:cxn modelId="{7132C321-7C21-489E-BA19-C069F4A58BCC}" type="presParOf" srcId="{08BF50A2-3858-4E42-BA81-473457A0C582}" destId="{1D5C85F8-B6DD-4A89-ACB8-252B8FA83743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C85F8-B6DD-4A89-ACB8-252B8FA83743}">
      <dsp:nvSpPr>
        <dsp:cNvPr id="0" name=""/>
        <dsp:cNvSpPr/>
      </dsp:nvSpPr>
      <dsp:spPr>
        <a:xfrm>
          <a:off x="955703" y="807220"/>
          <a:ext cx="4010316" cy="4010316"/>
        </a:xfrm>
        <a:prstGeom prst="blockArc">
          <a:avLst>
            <a:gd name="adj1" fmla="val 9110162"/>
            <a:gd name="adj2" fmla="val 16554314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85E4B-9AD0-4D5E-AE3B-ECC2A45A4FCE}">
      <dsp:nvSpPr>
        <dsp:cNvPr id="0" name=""/>
        <dsp:cNvSpPr/>
      </dsp:nvSpPr>
      <dsp:spPr>
        <a:xfrm>
          <a:off x="1080285" y="1068170"/>
          <a:ext cx="4010316" cy="4058480"/>
        </a:xfrm>
        <a:prstGeom prst="blockArc">
          <a:avLst>
            <a:gd name="adj1" fmla="val 1210808"/>
            <a:gd name="adj2" fmla="val 9656729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C60C0-7A2E-4766-A96F-11DB8FB3DDE9}">
      <dsp:nvSpPr>
        <dsp:cNvPr id="0" name=""/>
        <dsp:cNvSpPr/>
      </dsp:nvSpPr>
      <dsp:spPr>
        <a:xfrm>
          <a:off x="1206383" y="816996"/>
          <a:ext cx="4010316" cy="4010316"/>
        </a:xfrm>
        <a:prstGeom prst="blockArc">
          <a:avLst>
            <a:gd name="adj1" fmla="val 16113683"/>
            <a:gd name="adj2" fmla="val 1742754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93F3E-A8D6-4184-9F20-DD7E98B79D96}">
      <dsp:nvSpPr>
        <dsp:cNvPr id="0" name=""/>
        <dsp:cNvSpPr/>
      </dsp:nvSpPr>
      <dsp:spPr>
        <a:xfrm>
          <a:off x="2151646" y="1667959"/>
          <a:ext cx="1847440" cy="2034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/>
            <a:t>Blended Learning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900" kern="1200"/>
            <a:t>(voorbij substitutie)</a:t>
          </a:r>
        </a:p>
      </dsp:txBody>
      <dsp:txXfrm>
        <a:off x="2422197" y="1965850"/>
        <a:ext cx="1306338" cy="1438342"/>
      </dsp:txXfrm>
    </dsp:sp>
    <dsp:sp modelId="{E4919FA5-0A3D-475B-9566-FA6EB8E3F099}">
      <dsp:nvSpPr>
        <dsp:cNvPr id="0" name=""/>
        <dsp:cNvSpPr/>
      </dsp:nvSpPr>
      <dsp:spPr>
        <a:xfrm>
          <a:off x="2076404" y="62767"/>
          <a:ext cx="2171930" cy="16028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/>
            <a:t>Geïntegreerde Expertise</a:t>
          </a:r>
        </a:p>
      </dsp:txBody>
      <dsp:txXfrm>
        <a:off x="2394476" y="297492"/>
        <a:ext cx="1535786" cy="1133352"/>
      </dsp:txXfrm>
    </dsp:sp>
    <dsp:sp modelId="{0CB95C64-1C6D-48EA-A57B-68F87D0AD91E}">
      <dsp:nvSpPr>
        <dsp:cNvPr id="0" name=""/>
        <dsp:cNvSpPr/>
      </dsp:nvSpPr>
      <dsp:spPr>
        <a:xfrm>
          <a:off x="3747633" y="2980254"/>
          <a:ext cx="2352359" cy="15856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/>
            <a:t>Ambitie en Urgentie</a:t>
          </a:r>
        </a:p>
      </dsp:txBody>
      <dsp:txXfrm>
        <a:off x="4092128" y="3212466"/>
        <a:ext cx="1663369" cy="1121217"/>
      </dsp:txXfrm>
    </dsp:sp>
    <dsp:sp modelId="{5316EFBF-F97C-4C1F-8705-8AC32B3AF41B}">
      <dsp:nvSpPr>
        <dsp:cNvPr id="0" name=""/>
        <dsp:cNvSpPr/>
      </dsp:nvSpPr>
      <dsp:spPr>
        <a:xfrm>
          <a:off x="79444" y="2929714"/>
          <a:ext cx="2309424" cy="16142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b="0" kern="1200"/>
            <a:t>Implementatie</a:t>
          </a:r>
        </a:p>
      </dsp:txBody>
      <dsp:txXfrm>
        <a:off x="417651" y="3166113"/>
        <a:ext cx="1633010" cy="1141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087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333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3482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404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321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309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0080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8942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6503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924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90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31D9-5786-49D0-8973-0204C77DB76E}" type="datetimeFigureOut">
              <a:rPr lang="nl-NL" smtClean="0"/>
              <a:t>5-1-2021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3EACE-CA13-4B6B-8528-141FBF664B6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773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9788" y="681925"/>
            <a:ext cx="5630754" cy="1022890"/>
          </a:xfrm>
        </p:spPr>
        <p:txBody>
          <a:bodyPr>
            <a:normAutofit/>
          </a:bodyPr>
          <a:lstStyle/>
          <a:p>
            <a:r>
              <a:rPr lang="nl-NL" sz="2000" b="1" dirty="0" err="1" smtClean="0">
                <a:solidFill>
                  <a:srgbClr val="0070C0"/>
                </a:solidFill>
              </a:rPr>
              <a:t>Blended</a:t>
            </a:r>
            <a:r>
              <a:rPr lang="nl-NL" sz="2000" b="1" dirty="0" smtClean="0">
                <a:solidFill>
                  <a:srgbClr val="0070C0"/>
                </a:solidFill>
              </a:rPr>
              <a:t> Learning: Het ontwerpen van een optimale blend</a:t>
            </a:r>
            <a:r>
              <a:rPr lang="nl-NL" sz="2000" dirty="0" smtClean="0">
                <a:solidFill>
                  <a:srgbClr val="0070C0"/>
                </a:solidFill>
              </a:rPr>
              <a:t/>
            </a:r>
            <a:br>
              <a:rPr lang="nl-NL" sz="2000" dirty="0" smtClean="0">
                <a:solidFill>
                  <a:srgbClr val="0070C0"/>
                </a:solidFill>
              </a:rPr>
            </a:br>
            <a:r>
              <a:rPr lang="nl-NL" sz="1600" b="1" dirty="0" smtClean="0">
                <a:solidFill>
                  <a:srgbClr val="CC0000"/>
                </a:solidFill>
              </a:rPr>
              <a:t>Marcel van der Klink en Saskia Brand-Gruwel, Zuyd Hogeschool</a:t>
            </a:r>
            <a:endParaRPr lang="nl-NL" sz="1600" b="1" dirty="0">
              <a:solidFill>
                <a:srgbClr val="CC0000"/>
              </a:solidFill>
            </a:endParaRP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59154" cy="4289156"/>
          </a:xfrm>
        </p:spPr>
        <p:txBody>
          <a:bodyPr>
            <a:normAutofit lnSpcReduction="10000"/>
          </a:bodyPr>
          <a:lstStyle/>
          <a:p>
            <a:r>
              <a:rPr lang="nl-NL" dirty="0" err="1" smtClean="0">
                <a:solidFill>
                  <a:srgbClr val="00B0F0"/>
                </a:solidFill>
              </a:rPr>
              <a:t>Blended</a:t>
            </a:r>
            <a:r>
              <a:rPr lang="nl-NL" dirty="0" smtClean="0">
                <a:solidFill>
                  <a:srgbClr val="00B0F0"/>
                </a:solidFill>
              </a:rPr>
              <a:t> </a:t>
            </a:r>
            <a:r>
              <a:rPr lang="nl-NL" dirty="0">
                <a:solidFill>
                  <a:srgbClr val="00B0F0"/>
                </a:solidFill>
              </a:rPr>
              <a:t>L</a:t>
            </a:r>
            <a:r>
              <a:rPr lang="nl-NL" dirty="0" smtClean="0">
                <a:solidFill>
                  <a:srgbClr val="00B0F0"/>
                </a:solidFill>
              </a:rPr>
              <a:t>earning is een middel en geen doel. En uiteindelijk gaat om het doel en niet om de tool!</a:t>
            </a:r>
          </a:p>
          <a:p>
            <a:r>
              <a:rPr lang="nl-NL" dirty="0" smtClean="0">
                <a:solidFill>
                  <a:srgbClr val="00B0F0"/>
                </a:solidFill>
              </a:rPr>
              <a:t>Het afgelopen jaar is het klaslokaal vervangen door de digitale omgeving zonder dat het onderwijs zelf qua (didactische) opzet is veranderd. Deze </a:t>
            </a:r>
            <a:r>
              <a:rPr lang="nl-NL" dirty="0" err="1" smtClean="0">
                <a:solidFill>
                  <a:srgbClr val="00B0F0"/>
                </a:solidFill>
              </a:rPr>
              <a:t>subsititutie</a:t>
            </a:r>
            <a:r>
              <a:rPr lang="nl-NL" dirty="0" smtClean="0">
                <a:solidFill>
                  <a:srgbClr val="00B0F0"/>
                </a:solidFill>
              </a:rPr>
              <a:t> is logisch maar voor de lange termijn is  een herontwerp van het onderwijs nodig. </a:t>
            </a:r>
          </a:p>
          <a:p>
            <a:r>
              <a:rPr lang="nl-NL" dirty="0" smtClean="0">
                <a:solidFill>
                  <a:srgbClr val="00B0F0"/>
                </a:solidFill>
              </a:rPr>
              <a:t>Om van </a:t>
            </a:r>
            <a:r>
              <a:rPr lang="nl-NL" dirty="0" err="1" smtClean="0">
                <a:solidFill>
                  <a:srgbClr val="00B0F0"/>
                </a:solidFill>
              </a:rPr>
              <a:t>Blended</a:t>
            </a:r>
            <a:r>
              <a:rPr lang="nl-NL" dirty="0" smtClean="0">
                <a:solidFill>
                  <a:srgbClr val="00B0F0"/>
                </a:solidFill>
              </a:rPr>
              <a:t> Learning een succes te maken is  van belang: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B0F0"/>
                </a:solidFill>
              </a:rPr>
              <a:t>De beschikbaarheid van geïntegreerde expertise (vakinhoudelijk, didactisch, technologisch en ontwerpbekwaamheid)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B0F0"/>
                </a:solidFill>
              </a:rPr>
              <a:t>Ambities (inhoudelijk) met urgentie en het juiste ambitieniveau (voorbij substitutie)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B0F0"/>
                </a:solidFill>
              </a:rPr>
              <a:t>Een passend implementatietraject met voldoende structuur en mogelijkheden voor kennisdeling en -ontwikkeling</a:t>
            </a:r>
          </a:p>
        </p:txBody>
      </p:sp>
      <p:graphicFrame>
        <p:nvGraphicFramePr>
          <p:cNvPr id="7" name="Tijdelijke aanduiding voor afbeelding 6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80565753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kstvak 1"/>
          <p:cNvSpPr txBox="1"/>
          <p:nvPr/>
        </p:nvSpPr>
        <p:spPr>
          <a:xfrm>
            <a:off x="839788" y="6532536"/>
            <a:ext cx="80407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/>
              <a:t>Ontwikkeld </a:t>
            </a:r>
            <a:r>
              <a:rPr lang="nl-NL" sz="1200" dirty="0"/>
              <a:t>ter gelegenheid van het NRO symposium Hoger onderwijs – nieuwe richtingen na de pandemie?, 15 januari </a:t>
            </a:r>
            <a:r>
              <a:rPr lang="nl-NL" sz="1200" dirty="0" smtClean="0"/>
              <a:t>2021</a:t>
            </a:r>
            <a:endParaRPr lang="nl-NL" sz="1200" dirty="0"/>
          </a:p>
          <a:p>
            <a:r>
              <a:rPr lang="nl-NL" dirty="0"/>
              <a:t> </a:t>
            </a:r>
          </a:p>
        </p:txBody>
      </p:sp>
      <p:pic>
        <p:nvPicPr>
          <p:cNvPr id="1026" name="Afbeelding 68" descr="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848" y="5330082"/>
            <a:ext cx="1139530" cy="152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553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167</Words>
  <Application>Microsoft Office PowerPoint</Application>
  <PresentationFormat>Breedbeeld</PresentationFormat>
  <Paragraphs>14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Blended Learning: Het ontwerpen van een optimale blend Marcel van der Klink en Saskia Brand-Gruwel, Zuyd Hogeschool</vt:lpstr>
    </vt:vector>
  </TitlesOfParts>
  <Company>Zuydhogeschool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Marcel van der Klink (lector) en Saskia Brand-Gruwel (lid CvB) Zuyd Hogeschool</dc:title>
  <dc:creator>Klink, van der, MR (Marcel)</dc:creator>
  <cp:lastModifiedBy>Redacteur NRO 1</cp:lastModifiedBy>
  <cp:revision>7</cp:revision>
  <dcterms:created xsi:type="dcterms:W3CDTF">2021-01-04T15:33:48Z</dcterms:created>
  <dcterms:modified xsi:type="dcterms:W3CDTF">2021-01-05T12:12:44Z</dcterms:modified>
</cp:coreProperties>
</file>