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42803763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CF9DFA-6191-4019-BC84-5B8FA85A0D03}" v="16" dt="2021-01-06T17:38:10.298"/>
    <p1510:client id="{E79CF215-EDFC-4011-A762-F47C5B5A7A93}" v="5" dt="2021-01-04T08:23:03.3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23" d="100"/>
          <a:sy n="23" d="100"/>
        </p:scale>
        <p:origin x="7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insen, F.R. (Fleur)" userId="S::prifr@hr.nl::53ca3ca3-f1ee-4ab2-9535-5b92001eefb1" providerId="AD" clId="Web-{49CF9DFA-6191-4019-BC84-5B8FA85A0D03}"/>
    <pc:docChg chg="modSld">
      <pc:chgData name="Prinsen, F.R. (Fleur)" userId="S::prifr@hr.nl::53ca3ca3-f1ee-4ab2-9535-5b92001eefb1" providerId="AD" clId="Web-{49CF9DFA-6191-4019-BC84-5B8FA85A0D03}" dt="2021-01-06T17:38:10.298" v="15" actId="1076"/>
      <pc:docMkLst>
        <pc:docMk/>
      </pc:docMkLst>
      <pc:sldChg chg="modSp">
        <pc:chgData name="Prinsen, F.R. (Fleur)" userId="S::prifr@hr.nl::53ca3ca3-f1ee-4ab2-9535-5b92001eefb1" providerId="AD" clId="Web-{49CF9DFA-6191-4019-BC84-5B8FA85A0D03}" dt="2021-01-06T17:38:10.298" v="15" actId="1076"/>
        <pc:sldMkLst>
          <pc:docMk/>
          <pc:sldMk cId="3780131848" sldId="256"/>
        </pc:sldMkLst>
        <pc:spChg chg="mod">
          <ac:chgData name="Prinsen, F.R. (Fleur)" userId="S::prifr@hr.nl::53ca3ca3-f1ee-4ab2-9535-5b92001eefb1" providerId="AD" clId="Web-{49CF9DFA-6191-4019-BC84-5B8FA85A0D03}" dt="2021-01-06T17:38:10.298" v="15" actId="1076"/>
          <ac:spMkLst>
            <pc:docMk/>
            <pc:sldMk cId="3780131848" sldId="256"/>
            <ac:spMk id="4" creationId="{874C1348-6E7E-46E3-AF09-B012DB957E1D}"/>
          </ac:spMkLst>
        </pc:spChg>
        <pc:spChg chg="mod">
          <ac:chgData name="Prinsen, F.R. (Fleur)" userId="S::prifr@hr.nl::53ca3ca3-f1ee-4ab2-9535-5b92001eefb1" providerId="AD" clId="Web-{49CF9DFA-6191-4019-BC84-5B8FA85A0D03}" dt="2021-01-06T17:36:27.983" v="3" actId="20577"/>
          <ac:spMkLst>
            <pc:docMk/>
            <pc:sldMk cId="3780131848" sldId="256"/>
            <ac:spMk id="5" creationId="{565F6E23-9E8C-41FC-A789-CB9E36C141D4}"/>
          </ac:spMkLst>
        </pc:spChg>
        <pc:spChg chg="mod">
          <ac:chgData name="Prinsen, F.R. (Fleur)" userId="S::prifr@hr.nl::53ca3ca3-f1ee-4ab2-9535-5b92001eefb1" providerId="AD" clId="Web-{49CF9DFA-6191-4019-BC84-5B8FA85A0D03}" dt="2021-01-06T17:37:06.094" v="6" actId="20577"/>
          <ac:spMkLst>
            <pc:docMk/>
            <pc:sldMk cId="3780131848" sldId="256"/>
            <ac:spMk id="6" creationId="{4675CED8-E0E2-4EC3-8F25-56E2913D7D26}"/>
          </ac:spMkLst>
        </pc:spChg>
      </pc:sldChg>
    </pc:docChg>
  </pc:docChgLst>
  <pc:docChgLst>
    <pc:chgData name="Prinsen, F.R. (Fleur)" userId="S::prifr@hr.nl::53ca3ca3-f1ee-4ab2-9535-5b92001eefb1" providerId="AD" clId="Web-{E79CF215-EDFC-4011-A762-F47C5B5A7A93}"/>
    <pc:docChg chg="modSld">
      <pc:chgData name="Prinsen, F.R. (Fleur)" userId="S::prifr@hr.nl::53ca3ca3-f1ee-4ab2-9535-5b92001eefb1" providerId="AD" clId="Web-{E79CF215-EDFC-4011-A762-F47C5B5A7A93}" dt="2021-01-04T08:23:03.330" v="4" actId="20577"/>
      <pc:docMkLst>
        <pc:docMk/>
      </pc:docMkLst>
      <pc:sldChg chg="modSp">
        <pc:chgData name="Prinsen, F.R. (Fleur)" userId="S::prifr@hr.nl::53ca3ca3-f1ee-4ab2-9535-5b92001eefb1" providerId="AD" clId="Web-{E79CF215-EDFC-4011-A762-F47C5B5A7A93}" dt="2021-01-04T08:23:00.986" v="2" actId="20577"/>
        <pc:sldMkLst>
          <pc:docMk/>
          <pc:sldMk cId="3780131848" sldId="256"/>
        </pc:sldMkLst>
        <pc:spChg chg="mod">
          <ac:chgData name="Prinsen, F.R. (Fleur)" userId="S::prifr@hr.nl::53ca3ca3-f1ee-4ab2-9535-5b92001eefb1" providerId="AD" clId="Web-{E79CF215-EDFC-4011-A762-F47C5B5A7A93}" dt="2021-01-04T08:23:00.986" v="2" actId="20577"/>
          <ac:spMkLst>
            <pc:docMk/>
            <pc:sldMk cId="3780131848" sldId="256"/>
            <ac:spMk id="15" creationId="{A7598AC8-B7F5-44DB-B0DC-82666A857BB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0282" y="4954765"/>
            <a:ext cx="36383199" cy="10540259"/>
          </a:xfrm>
        </p:spPr>
        <p:txBody>
          <a:bodyPr anchor="b"/>
          <a:lstStyle>
            <a:lvl1pPr algn="ctr">
              <a:defRPr sz="264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50471" y="15901497"/>
            <a:ext cx="32102822" cy="7309499"/>
          </a:xfrm>
        </p:spPr>
        <p:txBody>
          <a:bodyPr/>
          <a:lstStyle>
            <a:lvl1pPr marL="0" indent="0" algn="ctr">
              <a:buNone/>
              <a:defRPr sz="10595"/>
            </a:lvl1pPr>
            <a:lvl2pPr marL="2018355" indent="0" algn="ctr">
              <a:buNone/>
              <a:defRPr sz="8829"/>
            </a:lvl2pPr>
            <a:lvl3pPr marL="4036710" indent="0" algn="ctr">
              <a:buNone/>
              <a:defRPr sz="7946"/>
            </a:lvl3pPr>
            <a:lvl4pPr marL="6055065" indent="0" algn="ctr">
              <a:buNone/>
              <a:defRPr sz="7063"/>
            </a:lvl4pPr>
            <a:lvl5pPr marL="8073420" indent="0" algn="ctr">
              <a:buNone/>
              <a:defRPr sz="7063"/>
            </a:lvl5pPr>
            <a:lvl6pPr marL="10091776" indent="0" algn="ctr">
              <a:buNone/>
              <a:defRPr sz="7063"/>
            </a:lvl6pPr>
            <a:lvl7pPr marL="12110131" indent="0" algn="ctr">
              <a:buNone/>
              <a:defRPr sz="7063"/>
            </a:lvl7pPr>
            <a:lvl8pPr marL="14128486" indent="0" algn="ctr">
              <a:buNone/>
              <a:defRPr sz="7063"/>
            </a:lvl8pPr>
            <a:lvl9pPr marL="16146841" indent="0" algn="ctr">
              <a:buNone/>
              <a:defRPr sz="706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89122-C38C-446F-A2E4-471B252BAFC9}" type="datetimeFigureOut">
              <a:rPr lang="en-NL" smtClean="0"/>
              <a:t>01/07/2021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5873B-67F8-44BF-BF2E-F8E66C365C0E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124710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89122-C38C-446F-A2E4-471B252BAFC9}" type="datetimeFigureOut">
              <a:rPr lang="en-NL" smtClean="0"/>
              <a:t>01/07/2021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5873B-67F8-44BF-BF2E-F8E66C365C0E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941897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0467" y="7547788"/>
            <a:ext cx="36918246" cy="12593645"/>
          </a:xfrm>
        </p:spPr>
        <p:txBody>
          <a:bodyPr anchor="b"/>
          <a:lstStyle>
            <a:lvl1pPr>
              <a:defRPr sz="264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0467" y="20260574"/>
            <a:ext cx="36918246" cy="6622701"/>
          </a:xfrm>
        </p:spPr>
        <p:txBody>
          <a:bodyPr/>
          <a:lstStyle>
            <a:lvl1pPr marL="0" indent="0">
              <a:buNone/>
              <a:defRPr sz="10595">
                <a:solidFill>
                  <a:schemeClr val="tx1"/>
                </a:solidFill>
              </a:defRPr>
            </a:lvl1pPr>
            <a:lvl2pPr marL="2018355" indent="0">
              <a:buNone/>
              <a:defRPr sz="8829">
                <a:solidFill>
                  <a:schemeClr val="tx1">
                    <a:tint val="75000"/>
                  </a:schemeClr>
                </a:solidFill>
              </a:defRPr>
            </a:lvl2pPr>
            <a:lvl3pPr marL="4036710" indent="0">
              <a:buNone/>
              <a:defRPr sz="7946">
                <a:solidFill>
                  <a:schemeClr val="tx1">
                    <a:tint val="75000"/>
                  </a:schemeClr>
                </a:solidFill>
              </a:defRPr>
            </a:lvl3pPr>
            <a:lvl4pPr marL="6055065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4pPr>
            <a:lvl5pPr marL="8073420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5pPr>
            <a:lvl6pPr marL="10091776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6pPr>
            <a:lvl7pPr marL="12110131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7pPr>
            <a:lvl8pPr marL="14128486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8pPr>
            <a:lvl9pPr marL="16146841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89122-C38C-446F-A2E4-471B252BAFC9}" type="datetimeFigureOut">
              <a:rPr lang="en-NL" smtClean="0"/>
              <a:t>01/07/2021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5873B-67F8-44BF-BF2E-F8E66C365C0E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292439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42759" y="8059374"/>
            <a:ext cx="18191599" cy="1920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669405" y="8059374"/>
            <a:ext cx="18191599" cy="1920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89122-C38C-446F-A2E4-471B252BAFC9}" type="datetimeFigureOut">
              <a:rPr lang="en-NL" smtClean="0"/>
              <a:t>01/07/2021</a:t>
            </a:fld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5873B-67F8-44BF-BF2E-F8E66C365C0E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56133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1611882"/>
            <a:ext cx="36918246" cy="58518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8339" y="7421634"/>
            <a:ext cx="18107995" cy="3637228"/>
          </a:xfrm>
        </p:spPr>
        <p:txBody>
          <a:bodyPr anchor="b"/>
          <a:lstStyle>
            <a:lvl1pPr marL="0" indent="0">
              <a:buNone/>
              <a:defRPr sz="10595" b="1"/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48339" y="11058863"/>
            <a:ext cx="18107995" cy="16265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669408" y="7421634"/>
            <a:ext cx="18197174" cy="3637228"/>
          </a:xfrm>
        </p:spPr>
        <p:txBody>
          <a:bodyPr anchor="b"/>
          <a:lstStyle>
            <a:lvl1pPr marL="0" indent="0">
              <a:buNone/>
              <a:defRPr sz="10595" b="1"/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669408" y="11058863"/>
            <a:ext cx="18197174" cy="16265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89122-C38C-446F-A2E4-471B252BAFC9}" type="datetimeFigureOut">
              <a:rPr lang="en-NL" smtClean="0"/>
              <a:t>01/07/2021</a:t>
            </a:fld>
            <a:endParaRPr lang="en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5873B-67F8-44BF-BF2E-F8E66C365C0E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97638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89122-C38C-446F-A2E4-471B252BAFC9}" type="datetimeFigureOut">
              <a:rPr lang="en-NL" smtClean="0"/>
              <a:t>01/07/2021</a:t>
            </a:fld>
            <a:endParaRPr lang="en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5873B-67F8-44BF-BF2E-F8E66C365C0E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369082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89122-C38C-446F-A2E4-471B252BAFC9}" type="datetimeFigureOut">
              <a:rPr lang="en-NL" smtClean="0"/>
              <a:t>01/07/2021</a:t>
            </a:fld>
            <a:endParaRPr lang="en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5873B-67F8-44BF-BF2E-F8E66C365C0E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69066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2018348"/>
            <a:ext cx="13805328" cy="7064216"/>
          </a:xfrm>
        </p:spPr>
        <p:txBody>
          <a:bodyPr anchor="b"/>
          <a:lstStyle>
            <a:lvl1pPr>
              <a:defRPr sz="141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97174" y="4359077"/>
            <a:ext cx="21669405" cy="21515024"/>
          </a:xfrm>
        </p:spPr>
        <p:txBody>
          <a:bodyPr/>
          <a:lstStyle>
            <a:lvl1pPr>
              <a:defRPr sz="14127"/>
            </a:lvl1pPr>
            <a:lvl2pPr>
              <a:defRPr sz="12361"/>
            </a:lvl2pPr>
            <a:lvl3pPr>
              <a:defRPr sz="10595"/>
            </a:lvl3pPr>
            <a:lvl4pPr>
              <a:defRPr sz="8829"/>
            </a:lvl4pPr>
            <a:lvl5pPr>
              <a:defRPr sz="8829"/>
            </a:lvl5pPr>
            <a:lvl6pPr>
              <a:defRPr sz="8829"/>
            </a:lvl6pPr>
            <a:lvl7pPr>
              <a:defRPr sz="8829"/>
            </a:lvl7pPr>
            <a:lvl8pPr>
              <a:defRPr sz="8829"/>
            </a:lvl8pPr>
            <a:lvl9pPr>
              <a:defRPr sz="882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34" y="9082564"/>
            <a:ext cx="13805328" cy="16826573"/>
          </a:xfrm>
        </p:spPr>
        <p:txBody>
          <a:bodyPr/>
          <a:lstStyle>
            <a:lvl1pPr marL="0" indent="0">
              <a:buNone/>
              <a:defRPr sz="7063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89122-C38C-446F-A2E4-471B252BAFC9}" type="datetimeFigureOut">
              <a:rPr lang="en-NL" smtClean="0"/>
              <a:t>01/07/2021</a:t>
            </a:fld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5873B-67F8-44BF-BF2E-F8E66C365C0E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206578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2018348"/>
            <a:ext cx="13805328" cy="7064216"/>
          </a:xfrm>
        </p:spPr>
        <p:txBody>
          <a:bodyPr anchor="b"/>
          <a:lstStyle>
            <a:lvl1pPr>
              <a:defRPr sz="141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197174" y="4359077"/>
            <a:ext cx="21669405" cy="21515024"/>
          </a:xfrm>
        </p:spPr>
        <p:txBody>
          <a:bodyPr anchor="t"/>
          <a:lstStyle>
            <a:lvl1pPr marL="0" indent="0">
              <a:buNone/>
              <a:defRPr sz="14127"/>
            </a:lvl1pPr>
            <a:lvl2pPr marL="2018355" indent="0">
              <a:buNone/>
              <a:defRPr sz="12361"/>
            </a:lvl2pPr>
            <a:lvl3pPr marL="4036710" indent="0">
              <a:buNone/>
              <a:defRPr sz="10595"/>
            </a:lvl3pPr>
            <a:lvl4pPr marL="6055065" indent="0">
              <a:buNone/>
              <a:defRPr sz="8829"/>
            </a:lvl4pPr>
            <a:lvl5pPr marL="8073420" indent="0">
              <a:buNone/>
              <a:defRPr sz="8829"/>
            </a:lvl5pPr>
            <a:lvl6pPr marL="10091776" indent="0">
              <a:buNone/>
              <a:defRPr sz="8829"/>
            </a:lvl6pPr>
            <a:lvl7pPr marL="12110131" indent="0">
              <a:buNone/>
              <a:defRPr sz="8829"/>
            </a:lvl7pPr>
            <a:lvl8pPr marL="14128486" indent="0">
              <a:buNone/>
              <a:defRPr sz="8829"/>
            </a:lvl8pPr>
            <a:lvl9pPr marL="16146841" indent="0">
              <a:buNone/>
              <a:defRPr sz="882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34" y="9082564"/>
            <a:ext cx="13805328" cy="16826573"/>
          </a:xfrm>
        </p:spPr>
        <p:txBody>
          <a:bodyPr/>
          <a:lstStyle>
            <a:lvl1pPr marL="0" indent="0">
              <a:buNone/>
              <a:defRPr sz="7063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89122-C38C-446F-A2E4-471B252BAFC9}" type="datetimeFigureOut">
              <a:rPr lang="en-NL" smtClean="0"/>
              <a:t>01/07/2021</a:t>
            </a:fld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5873B-67F8-44BF-BF2E-F8E66C365C0E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667356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89122-C38C-446F-A2E4-471B252BAFC9}" type="datetimeFigureOut">
              <a:rPr lang="en-NL" smtClean="0"/>
              <a:t>01/07/2021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5873B-67F8-44BF-BF2E-F8E66C365C0E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77179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631445" y="1611875"/>
            <a:ext cx="9229561" cy="256568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42761" y="1611875"/>
            <a:ext cx="27153637" cy="256568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89122-C38C-446F-A2E4-471B252BAFC9}" type="datetimeFigureOut">
              <a:rPr lang="en-NL" smtClean="0"/>
              <a:t>01/07/2021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5873B-67F8-44BF-BF2E-F8E66C365C0E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8407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2759" y="1611882"/>
            <a:ext cx="36918246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2759" y="8059374"/>
            <a:ext cx="36918246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42759" y="28060644"/>
            <a:ext cx="963084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289122-C38C-446F-A2E4-471B252BAFC9}" type="datetimeFigureOut">
              <a:rPr lang="en-NL" smtClean="0"/>
              <a:t>01/07/2021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178747" y="28060644"/>
            <a:ext cx="14446270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230157" y="28060644"/>
            <a:ext cx="963084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5873B-67F8-44BF-BF2E-F8E66C365C0E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32406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036710" rtl="0" eaLnBrk="1" latinLnBrk="0" hangingPunct="1">
        <a:lnSpc>
          <a:spcPct val="90000"/>
        </a:lnSpc>
        <a:spcBef>
          <a:spcPct val="0"/>
        </a:spcBef>
        <a:buNone/>
        <a:defRPr sz="1942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09178" indent="-1009178" algn="l" defTabSz="4036710" rtl="0" eaLnBrk="1" latinLnBrk="0" hangingPunct="1">
        <a:lnSpc>
          <a:spcPct val="90000"/>
        </a:lnSpc>
        <a:spcBef>
          <a:spcPts val="4415"/>
        </a:spcBef>
        <a:buFont typeface="Arial" panose="020B0604020202020204" pitchFamily="34" charset="0"/>
        <a:buChar char="•"/>
        <a:defRPr sz="12361" kern="1200">
          <a:solidFill>
            <a:schemeClr val="tx1"/>
          </a:solidFill>
          <a:latin typeface="+mn-lt"/>
          <a:ea typeface="+mn-ea"/>
          <a:cs typeface="+mn-cs"/>
        </a:defRPr>
      </a:lvl1pPr>
      <a:lvl2pPr marL="302753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10595" kern="1200">
          <a:solidFill>
            <a:schemeClr val="tx1"/>
          </a:solidFill>
          <a:latin typeface="+mn-lt"/>
          <a:ea typeface="+mn-ea"/>
          <a:cs typeface="+mn-cs"/>
        </a:defRPr>
      </a:lvl2pPr>
      <a:lvl3pPr marL="504588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8829" kern="1200">
          <a:solidFill>
            <a:schemeClr val="tx1"/>
          </a:solidFill>
          <a:latin typeface="+mn-lt"/>
          <a:ea typeface="+mn-ea"/>
          <a:cs typeface="+mn-cs"/>
        </a:defRPr>
      </a:lvl3pPr>
      <a:lvl4pPr marL="706424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4pPr>
      <a:lvl5pPr marL="908259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5pPr>
      <a:lvl6pPr marL="1110095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6pPr>
      <a:lvl7pPr marL="1311930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7pPr>
      <a:lvl8pPr marL="1513766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8pPr>
      <a:lvl9pPr marL="17156019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1pPr>
      <a:lvl2pPr marL="2018355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403671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3pPr>
      <a:lvl4pPr marL="6055065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4pPr>
      <a:lvl5pPr marL="807342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5pPr>
      <a:lvl6pPr marL="10091776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6pPr>
      <a:lvl7pPr marL="12110131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7pPr>
      <a:lvl8pPr marL="14128486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8pPr>
      <a:lvl9pPr marL="16146841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74C1348-6E7E-46E3-AF09-B012DB957E1D}"/>
              </a:ext>
            </a:extLst>
          </p:cNvPr>
          <p:cNvSpPr/>
          <p:nvPr/>
        </p:nvSpPr>
        <p:spPr>
          <a:xfrm>
            <a:off x="4435895" y="590466"/>
            <a:ext cx="33639767" cy="156966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9600" b="1" dirty="0">
                <a:solidFill>
                  <a:srgbClr val="C00000"/>
                </a:solidFill>
                <a:latin typeface="Calibri Light"/>
                <a:cs typeface="Calibri Light"/>
              </a:rPr>
              <a:t>Niet méér maar beter gebruik van onderwijstechnologie na de crisis </a:t>
            </a:r>
            <a:endParaRPr lang="en-US" sz="9600" b="1">
              <a:solidFill>
                <a:srgbClr val="C00000"/>
              </a:solidFill>
              <a:latin typeface="Calibri Light"/>
              <a:cs typeface="Calibri Light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2647706-7FD7-42C4-995A-29D5E1C5A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1040" y="3200401"/>
            <a:ext cx="7787760" cy="778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A54221B-DE62-48CE-9964-F4242A0A5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378" y="2651303"/>
            <a:ext cx="8462341" cy="8462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C0B27C3E-669B-4B38-9B10-0B2D75214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7169" y="17714717"/>
            <a:ext cx="8307741" cy="8307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65F6E23-9E8C-41FC-A789-CB9E36C141D4}"/>
              </a:ext>
            </a:extLst>
          </p:cNvPr>
          <p:cNvSpPr/>
          <p:nvPr/>
        </p:nvSpPr>
        <p:spPr>
          <a:xfrm>
            <a:off x="10974203" y="2737533"/>
            <a:ext cx="20855354" cy="34163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7200" b="1" dirty="0">
                <a:solidFill>
                  <a:srgbClr val="2F5496"/>
                </a:solidFill>
                <a:latin typeface="Calibri Light"/>
                <a:cs typeface="Calibri Light"/>
              </a:rPr>
              <a:t>Hoe maken we slim gebruik van de meerwaarde, die het inzetten van digitale middelen biedt voor het onderwijs- en leerproces? </a:t>
            </a:r>
            <a:endParaRPr lang="en-NL" sz="7200" b="1" dirty="0">
              <a:latin typeface="Calibri Light"/>
              <a:cs typeface="Calibri Ligh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AB8099-B072-45A1-9568-937AEF0B5715}"/>
              </a:ext>
            </a:extLst>
          </p:cNvPr>
          <p:cNvSpPr/>
          <p:nvPr/>
        </p:nvSpPr>
        <p:spPr>
          <a:xfrm>
            <a:off x="10974203" y="6269670"/>
            <a:ext cx="2085535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7200" dirty="0">
                <a:solidFill>
                  <a:srgbClr val="2F5496"/>
                </a:solidFill>
                <a:latin typeface="Calibri Light" panose="020F0302020204030204" pitchFamily="34" charset="0"/>
              </a:rPr>
              <a:t>Vergelijk online onderwijs niet langer met onderwijs zoals we het gewend zijn te geven en krijgen (offline).</a:t>
            </a:r>
            <a:endParaRPr lang="en-NL" sz="7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8000ED-A739-4BC8-97DE-CBB107263CBE}"/>
              </a:ext>
            </a:extLst>
          </p:cNvPr>
          <p:cNvSpPr/>
          <p:nvPr/>
        </p:nvSpPr>
        <p:spPr>
          <a:xfrm>
            <a:off x="10974203" y="9001403"/>
            <a:ext cx="199747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7200" dirty="0">
                <a:solidFill>
                  <a:srgbClr val="2F5496"/>
                </a:solidFill>
                <a:latin typeface="Calibri Light" panose="020F0302020204030204" pitchFamily="34" charset="0"/>
              </a:rPr>
              <a:t>Laten we werken aan onderwijsvernieuwing, op een evidence-informed manier.</a:t>
            </a:r>
            <a:endParaRPr lang="en-NL" sz="72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4DA304-6554-40A9-BB9A-3A2AF0991872}"/>
              </a:ext>
            </a:extLst>
          </p:cNvPr>
          <p:cNvSpPr/>
          <p:nvPr/>
        </p:nvSpPr>
        <p:spPr>
          <a:xfrm>
            <a:off x="1666078" y="11808627"/>
            <a:ext cx="3916120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7200" dirty="0">
                <a:solidFill>
                  <a:srgbClr val="2F5496"/>
                </a:solidFill>
                <a:latin typeface="Calibri Light" panose="020F0302020204030204" pitchFamily="34" charset="0"/>
              </a:rPr>
              <a:t>Door op een onderzoekende manier aan de slag te gaan met onderwijsontwerp maken we beter gebruik van het potentieel van digitale didactiek en gaan we onbedoelde effecten tegen.</a:t>
            </a:r>
            <a:endParaRPr lang="en-NL" sz="72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D3F30B-29F0-4AF5-AF8C-63F48A9BC07F}"/>
              </a:ext>
            </a:extLst>
          </p:cNvPr>
          <p:cNvSpPr/>
          <p:nvPr/>
        </p:nvSpPr>
        <p:spPr>
          <a:xfrm>
            <a:off x="1666078" y="14748664"/>
            <a:ext cx="3916120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7200" dirty="0">
                <a:solidFill>
                  <a:srgbClr val="2F5496"/>
                </a:solidFill>
                <a:latin typeface="Calibri Light" panose="020F0302020204030204" pitchFamily="34" charset="0"/>
              </a:rPr>
              <a:t>Het geven van onderwijs met nieuwe middelen vergt nieuwe competenties en roept nieuwe aandachtpunten op, maar de meeste principes van offline didactiek en pedagogiek gaan ook online op.</a:t>
            </a:r>
            <a:endParaRPr lang="en-NL" sz="72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598AC8-B7F5-44DB-B0DC-82666A857BB9}"/>
              </a:ext>
            </a:extLst>
          </p:cNvPr>
          <p:cNvSpPr/>
          <p:nvPr/>
        </p:nvSpPr>
        <p:spPr>
          <a:xfrm>
            <a:off x="1666078" y="18174156"/>
            <a:ext cx="24288814" cy="784830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7200" b="1" dirty="0">
                <a:latin typeface="Calibri Light"/>
                <a:cs typeface="Calibri Light"/>
              </a:rPr>
              <a:t>Er zijn aandachtspunten met betrekking tot: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nl-NL" sz="7200" dirty="0">
                <a:latin typeface="Calibri Light"/>
                <a:cs typeface="Calibri Light"/>
              </a:rPr>
              <a:t>het gebruik van digitale leermiddelen, </a:t>
            </a:r>
            <a:endParaRPr lang="nl-NL" sz="7200" dirty="0">
              <a:latin typeface="Calibri Light" panose="020F0302020204030204" pitchFamily="34" charset="0"/>
              <a:cs typeface="Calibri Light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nl-NL" sz="7200" dirty="0">
                <a:latin typeface="Calibri Light"/>
                <a:cs typeface="Calibri Light"/>
              </a:rPr>
              <a:t>het geven van online instructie, </a:t>
            </a:r>
            <a:endParaRPr lang="nl-NL" sz="7200" dirty="0">
              <a:latin typeface="Calibri Light" panose="020F0302020204030204" pitchFamily="34" charset="0"/>
              <a:cs typeface="Calibri Light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nl-NL" sz="7200" dirty="0">
                <a:latin typeface="Calibri Light"/>
                <a:cs typeface="Calibri Light"/>
              </a:rPr>
              <a:t>rekening houden met relevant studentekenmerken online, </a:t>
            </a:r>
            <a:endParaRPr lang="nl-NL" sz="7200" dirty="0">
              <a:latin typeface="Calibri Light" panose="020F0302020204030204" pitchFamily="34" charset="0"/>
              <a:cs typeface="Calibri Light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nl-NL" sz="7200" dirty="0">
                <a:latin typeface="Calibri Light"/>
                <a:cs typeface="Calibri Light"/>
              </a:rPr>
              <a:t>ondersteunen van online leeractiviteiten </a:t>
            </a:r>
            <a:endParaRPr lang="nl-NL" sz="7200" dirty="0">
              <a:latin typeface="Calibri Light" panose="020F0302020204030204" pitchFamily="34" charset="0"/>
              <a:cs typeface="Calibri Light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nl-NL" sz="7200" dirty="0">
                <a:latin typeface="Calibri Light"/>
                <a:cs typeface="Calibri Light"/>
              </a:rPr>
              <a:t>ondersteunen van actieve leer- en studiestrategieën, </a:t>
            </a:r>
            <a:endParaRPr lang="nl-NL" sz="7200" dirty="0">
              <a:latin typeface="Calibri Light" panose="020F0302020204030204" pitchFamily="34" charset="0"/>
              <a:cs typeface="Calibri Light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nl-NL" sz="7200" dirty="0">
                <a:latin typeface="Calibri Light"/>
                <a:cs typeface="Calibri Light"/>
              </a:rPr>
              <a:t>het creëren van een positief en inclusief blended leerklimaat. </a:t>
            </a:r>
            <a:endParaRPr lang="en-NL" sz="72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C030CC-BBB9-409F-8BDC-D842CF76AEBC}"/>
              </a:ext>
            </a:extLst>
          </p:cNvPr>
          <p:cNvSpPr/>
          <p:nvPr/>
        </p:nvSpPr>
        <p:spPr>
          <a:xfrm>
            <a:off x="1666078" y="26348295"/>
            <a:ext cx="394627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7200" dirty="0">
                <a:solidFill>
                  <a:srgbClr val="2F5496"/>
                </a:solidFill>
                <a:latin typeface="Calibri Light" panose="020F0302020204030204" pitchFamily="34" charset="0"/>
              </a:rPr>
              <a:t>In het essay vind je aanwijzingen hoe we samen kunnen werken aan blended onderwijs dat zorgt voor een goede sociale en academische integratie van onze studenten!</a:t>
            </a:r>
            <a:endParaRPr lang="en-NL" sz="7200" dirty="0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9F734451-E093-41BD-944D-37C5FD355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4984" y="27819859"/>
            <a:ext cx="5859545" cy="204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75CED8-E0E2-4EC3-8F25-56E2913D7D26}"/>
              </a:ext>
            </a:extLst>
          </p:cNvPr>
          <p:cNvSpPr txBox="1"/>
          <p:nvPr/>
        </p:nvSpPr>
        <p:spPr>
          <a:xfrm>
            <a:off x="37034327" y="28014255"/>
            <a:ext cx="309489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2400" b="1" dirty="0"/>
              <a:t>Dr. F.R. Prinsen, lector Digitale Didactiek</a:t>
            </a:r>
            <a:endParaRPr lang="en-US" sz="2400" b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0131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2C0D058B43E04989E18ABF11B4893E" ma:contentTypeVersion="7" ma:contentTypeDescription="Create a new document." ma:contentTypeScope="" ma:versionID="a3fb261ec8eb2aa77f2c48ed98c42eb5">
  <xsd:schema xmlns:xsd="http://www.w3.org/2001/XMLSchema" xmlns:xs="http://www.w3.org/2001/XMLSchema" xmlns:p="http://schemas.microsoft.com/office/2006/metadata/properties" xmlns:ns2="6ebd2d7e-e624-4c28-a2bf-336fcef623c4" targetNamespace="http://schemas.microsoft.com/office/2006/metadata/properties" ma:root="true" ma:fieldsID="4ed8cd283bc1492b8c4ea08702454dd2" ns2:_="">
    <xsd:import namespace="6ebd2d7e-e624-4c28-a2bf-336fcef623c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bd2d7e-e624-4c28-a2bf-336fcef623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C742715-0776-42CC-A859-5B4C2E587C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ebd2d7e-e624-4c28-a2bf-336fcef623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83EB534-0F1B-4398-BA54-B486CC2F3E1F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6ebd2d7e-e624-4c28-a2bf-336fcef623c4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1275FCA-E77D-4451-B83B-7CC44CAB89F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213</Words>
  <Application>Microsoft Office PowerPoint</Application>
  <PresentationFormat>Aangepast</PresentationFormat>
  <Paragraphs>15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Prinsen, F.R. (Fleur)</dc:creator>
  <cp:lastModifiedBy>Redacteur NRO 1</cp:lastModifiedBy>
  <cp:revision>15</cp:revision>
  <dcterms:created xsi:type="dcterms:W3CDTF">2021-01-04T07:42:30Z</dcterms:created>
  <dcterms:modified xsi:type="dcterms:W3CDTF">2021-01-07T14:52:28Z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0x010100BD2C0D058B43E04989E18ABF11B4893E</vt:lpwstr>
  </property>
</Properties>
</file>